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y="13716000" cx="24384000"/>
  <p:notesSz cx="6858000" cy="9144000"/>
  <p:embeddedFontLst>
    <p:embeddedFont>
      <p:font typeface="Roboto Black"/>
      <p:bold r:id="rId85"/>
      <p:boldItalic r:id="rId86"/>
    </p:embeddedFont>
    <p:embeddedFont>
      <p:font typeface="Poppins"/>
      <p:regular r:id="rId87"/>
      <p:bold r:id="rId88"/>
      <p:italic r:id="rId89"/>
      <p:boldItalic r:id="rId90"/>
    </p:embeddedFont>
    <p:embeddedFont>
      <p:font typeface="Poppins Light"/>
      <p:regular r:id="rId91"/>
      <p:bold r:id="rId92"/>
      <p:italic r:id="rId93"/>
      <p:boldItalic r:id="rId94"/>
    </p:embeddedFont>
    <p:embeddedFont>
      <p:font typeface="Poppins Medium"/>
      <p:regular r:id="rId95"/>
      <p:bold r:id="rId96"/>
      <p:italic r:id="rId97"/>
      <p:boldItalic r:id="rId98"/>
    </p:embeddedFont>
    <p:embeddedFont>
      <p:font typeface="Poppins Black"/>
      <p:bold r:id="rId99"/>
      <p:boldItalic r:id="rId100"/>
    </p:embeddedFont>
    <p:embeddedFont>
      <p:font typeface="Helvetica Neue"/>
      <p:regular r:id="rId101"/>
      <p:bold r:id="rId102"/>
      <p:italic r:id="rId103"/>
      <p:boldItalic r:id="rId104"/>
    </p:embeddedFont>
    <p:embeddedFont>
      <p:font typeface="Poppins SemiBold"/>
      <p:regular r:id="rId105"/>
      <p:bold r:id="rId106"/>
      <p:italic r:id="rId107"/>
      <p:boldItalic r:id="rId108"/>
    </p:embeddedFont>
    <p:embeddedFont>
      <p:font typeface="Helvetica Neue Light"/>
      <p:regular r:id="rId109"/>
      <p:bold r:id="rId110"/>
      <p:italic r:id="rId111"/>
      <p:boldItalic r:id="rId112"/>
    </p:embeddedFont>
    <p:embeddedFont>
      <p:font typeface="Roboto Mono"/>
      <p:regular r:id="rId113"/>
      <p:bold r:id="rId114"/>
      <p:italic r:id="rId115"/>
      <p:boldItalic r:id="rId1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2A402FCD-226C-4349-B59F-004BEA2027BD}">
  <a:tblStyle styleId="{2A402FCD-226C-4349-B59F-004BEA2027B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PoppinsSemiBold-italic.fntdata"/><Relationship Id="rId106" Type="http://schemas.openxmlformats.org/officeDocument/2006/relationships/font" Target="fonts/PoppinsSemiBold-bold.fntdata"/><Relationship Id="rId105" Type="http://schemas.openxmlformats.org/officeDocument/2006/relationships/font" Target="fonts/PoppinsSemiBold-regular.fntdata"/><Relationship Id="rId104" Type="http://schemas.openxmlformats.org/officeDocument/2006/relationships/font" Target="fonts/HelveticaNeue-boldItalic.fntdata"/><Relationship Id="rId109" Type="http://schemas.openxmlformats.org/officeDocument/2006/relationships/font" Target="fonts/HelveticaNeueLight-regular.fntdata"/><Relationship Id="rId108" Type="http://schemas.openxmlformats.org/officeDocument/2006/relationships/font" Target="fonts/PoppinsSemiBold-boldItalic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HelveticaNeue-italic.fntdata"/><Relationship Id="rId102" Type="http://schemas.openxmlformats.org/officeDocument/2006/relationships/font" Target="fonts/HelveticaNeue-bold.fntdata"/><Relationship Id="rId101" Type="http://schemas.openxmlformats.org/officeDocument/2006/relationships/font" Target="fonts/HelveticaNeue-regular.fntdata"/><Relationship Id="rId100" Type="http://schemas.openxmlformats.org/officeDocument/2006/relationships/font" Target="fonts/PoppinsBlack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PoppinsMedium-regular.fntdata"/><Relationship Id="rId94" Type="http://schemas.openxmlformats.org/officeDocument/2006/relationships/font" Target="fonts/PoppinsLight-boldItalic.fntdata"/><Relationship Id="rId97" Type="http://schemas.openxmlformats.org/officeDocument/2006/relationships/font" Target="fonts/PoppinsMedium-italic.fntdata"/><Relationship Id="rId96" Type="http://schemas.openxmlformats.org/officeDocument/2006/relationships/font" Target="fonts/PoppinsMedium-bold.fntdata"/><Relationship Id="rId11" Type="http://schemas.openxmlformats.org/officeDocument/2006/relationships/slide" Target="slides/slide6.xml"/><Relationship Id="rId99" Type="http://schemas.openxmlformats.org/officeDocument/2006/relationships/font" Target="fonts/PoppinsBlack-bold.fntdata"/><Relationship Id="rId10" Type="http://schemas.openxmlformats.org/officeDocument/2006/relationships/slide" Target="slides/slide5.xml"/><Relationship Id="rId98" Type="http://schemas.openxmlformats.org/officeDocument/2006/relationships/font" Target="fonts/PoppinsMedium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PoppinsLight-regular.fntdata"/><Relationship Id="rId90" Type="http://schemas.openxmlformats.org/officeDocument/2006/relationships/font" Target="fonts/Poppins-boldItalic.fntdata"/><Relationship Id="rId93" Type="http://schemas.openxmlformats.org/officeDocument/2006/relationships/font" Target="fonts/PoppinsLight-italic.fntdata"/><Relationship Id="rId92" Type="http://schemas.openxmlformats.org/officeDocument/2006/relationships/font" Target="fonts/PoppinsLight-bold.fntdata"/><Relationship Id="rId116" Type="http://schemas.openxmlformats.org/officeDocument/2006/relationships/font" Target="fonts/RobotoMono-boldItalic.fntdata"/><Relationship Id="rId115" Type="http://schemas.openxmlformats.org/officeDocument/2006/relationships/font" Target="fonts/RobotoMono-italic.fntdata"/><Relationship Id="rId15" Type="http://schemas.openxmlformats.org/officeDocument/2006/relationships/slide" Target="slides/slide10.xml"/><Relationship Id="rId110" Type="http://schemas.openxmlformats.org/officeDocument/2006/relationships/font" Target="fonts/HelveticaNeueLight-bold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RobotoMono-bold.fntdata"/><Relationship Id="rId18" Type="http://schemas.openxmlformats.org/officeDocument/2006/relationships/slide" Target="slides/slide13.xml"/><Relationship Id="rId113" Type="http://schemas.openxmlformats.org/officeDocument/2006/relationships/font" Target="fonts/RobotoMono-regular.fntdata"/><Relationship Id="rId112" Type="http://schemas.openxmlformats.org/officeDocument/2006/relationships/font" Target="fonts/HelveticaNeueLight-boldItalic.fntdata"/><Relationship Id="rId111" Type="http://schemas.openxmlformats.org/officeDocument/2006/relationships/font" Target="fonts/HelveticaNeueLight-italic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font" Target="fonts/RobotoBlack-boldItalic.fntdata"/><Relationship Id="rId85" Type="http://schemas.openxmlformats.org/officeDocument/2006/relationships/font" Target="fonts/RobotoBlack-bold.fntdata"/><Relationship Id="rId88" Type="http://schemas.openxmlformats.org/officeDocument/2006/relationships/font" Target="fonts/Poppins-bold.fntdata"/><Relationship Id="rId87" Type="http://schemas.openxmlformats.org/officeDocument/2006/relationships/font" Target="fonts/Poppins-regular.fntdata"/><Relationship Id="rId89" Type="http://schemas.openxmlformats.org/officeDocument/2006/relationships/font" Target="fonts/Poppins-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onts.google.com/specimen/Poppins?selection.family=Poppins:100,100i,200,200i,300,300i,400,400i,500,500i,600,600i,700,700i,800,800i,900,900i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6d5625100_4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6d5625100_4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6d5625100_3_3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g76d5625100_3_3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6d5625100_3_3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6d5625100_3_3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6d5625100_3_2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6d5625100_3_2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6d5625100_3_3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6d5625100_3_3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6d5625100_3_3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6d5625100_3_3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6d5625100_3_3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6d5625100_3_3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6d5625100_3_2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6d5625100_3_2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6d5625100_3_5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g76d5625100_3_5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" name="Google Shape;4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This is your speaker bio page - we have individually designed images for each of you that we can add to these pages if you like.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6d5625100_1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6d5625100_1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a template out of components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6d5625100_1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6d5625100_1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6d5625100_1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6d5625100_1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a template out of components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6d5625100_1_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6d5625100_1_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 a template out of components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6d5625100_3_4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g76d5625100_3_4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76d5625100_1_1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76d5625100_1_1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6d5625100_3_4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g76d5625100_3_4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6d5625100_4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7" name="Google Shape;317;g76d5625100_4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6d5625100_4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Google Shape;322;g76d5625100_4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6d5625100_1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6d5625100_1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6d5625100_3_3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g76d5625100_3_3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6d5625100_1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6d5625100_1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6d5625100_1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6d5625100_1_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6d5625100_1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6d5625100_1_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6d5625100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6d5625100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6d5625100_3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6d5625100_3_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6d5625100_3_3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2" name="Google Shape;412;g76d5625100_3_3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6d5625100_4_1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76d5625100_4_1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76d5625100_4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" name="Google Shape;427;g76d5625100_4_1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6d5625100_4_1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76d5625100_4_1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6d5625100_4_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76d5625100_4_1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6d5625100_3_3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" name="Google Shape;59;g76d5625100_3_3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6d5625100_4_1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g76d5625100_4_1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 You can emphasize a point in bold and dark purple (#3A0E55).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6d5625100_4_1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76d5625100_4_1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6d5625100_4_1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76d5625100_4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76d5625100_9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76d5625100_9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6d5625100_9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6d5625100_9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76d5625100_4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76d5625100_4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6d5625100_4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6d5625100_4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76d5625100_4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76d5625100_4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76d5625100_4_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76d5625100_4_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76d5625100_4_2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76d5625100_4_2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6d5625100_3_3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g76d5625100_3_3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You can use the #F0F107 yellow as an accent for stats on the dark purple background.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6d5625100_4_2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g76d5625100_4_2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76d5625100_3_4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76d5625100_3_4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76d5625100_4_3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76d5625100_4_3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76d5625100_4_1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76d5625100_4_1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76d5625100_3_4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76d5625100_3_4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76d5625100_3_4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76d5625100_3_4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6d5625100_3_4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6d5625100_3_4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76d5625100_4_3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76d5625100_4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76d5625100_3_4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76d5625100_3_4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6d5625100_4_2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76d5625100_4_2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6d5625100_4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6d5625100_4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76d5625100_4_3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76d5625100_4_3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76d5625100_4_2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5" name="Google Shape;735;g76d5625100_4_2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76d5625100_4_2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76d5625100_4_2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76d5625100_4_3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76d5625100_4_3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76d5625100_4_3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76d5625100_4_3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76d5625100_4_2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76d5625100_4_2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76d5625100_4_3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76d5625100_4_3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76d5625100_4_2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76d5625100_4_2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76d5625100_4_2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76d5625100_4_2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76d5625100_4_2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76d5625100_4_2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6d5625100_3_4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6d5625100_3_4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76d5625100_4_3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76d5625100_4_3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76d5625100_4_3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76d5625100_4_3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76d5625100_4_3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2" name="Google Shape;802;g76d5625100_4_3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76d5625100_4_2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76d5625100_4_2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76d5625100_4_4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76d5625100_4_4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76d5625100_4_3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76d5625100_4_3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76d5625100_9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76d5625100_9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76d5625100_9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76d5625100_9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76d5625100_9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76d5625100_9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76d5625100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5" name="Google Shape;845;g76d5625100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Single line of copy as a statement into your next slide.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Make sure you use the font, “Poppins” throughout this deck. You’ll have been sent this but can also download for free here: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https://fonts.google.com/specimen/Poppins?selection.family=Poppins:100,100i,200,200i,300,300i,400,400i,500,500i,600,600i,700,700i,800,800i,900,900i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6d5625100_3_4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6d5625100_3_4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6d5625100_4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6d5625100_4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eaker Bio" showMasterSp="0">
  <p:cSld name="Speaker Bio">
    <p:bg>
      <p:bgPr>
        <a:solidFill>
          <a:srgbClr val="FFFFFF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56535" y="-12257"/>
            <a:ext cx="10005201" cy="13833899"/>
          </a:xfrm>
          <a:prstGeom prst="rect">
            <a:avLst/>
          </a:prstGeom>
          <a:solidFill>
            <a:srgbClr val="3A0E55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Image" id="14" name="Google Shape;1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27044" y="9907827"/>
            <a:ext cx="5038043" cy="19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F6A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ght Purple Background" showMasterSp="0">
  <p:cSld name="Light Purple Background">
    <p:bg>
      <p:bgPr>
        <a:solidFill>
          <a:srgbClr val="713CD8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pic>
        <p:nvPicPr>
          <p:cNvPr descr="Image" id="19" name="Google Shape;1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0477" y="12410006"/>
            <a:ext cx="2488007" cy="978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ght Gray Background" showMasterSp="0">
  <p:cSld name="Light Gray Background">
    <p:bg>
      <p:bgPr>
        <a:solidFill>
          <a:srgbClr val="F2F2F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2" name="Google Shape;2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703" y="12476129"/>
            <a:ext cx="2326967" cy="94932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F6A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ark Purple Background" showMasterSp="0">
  <p:cSld name="Dark Purple Background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pic>
        <p:nvPicPr>
          <p:cNvPr descr="Image" id="27" name="Google Shape;2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0477" y="12410006"/>
            <a:ext cx="2488007" cy="9789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imple Slide" showMasterSp="0">
  <p:cSld name="Simple Slide">
    <p:bg>
      <p:bgPr>
        <a:solidFill>
          <a:srgbClr val="FFFF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-96610" y="12104146"/>
            <a:ext cx="24577220" cy="1590718"/>
          </a:xfrm>
          <a:prstGeom prst="rect">
            <a:avLst/>
          </a:prstGeom>
          <a:solidFill>
            <a:srgbClr val="3A0E55"/>
          </a:solidFill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pic>
        <p:nvPicPr>
          <p:cNvPr descr="Image" id="32" name="Google Shape;3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0477" y="12410006"/>
            <a:ext cx="2488007" cy="978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bg for images" showMasterSp="0">
  <p:cSld name="White bg for images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5" name="Google Shape;3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4703" y="12476129"/>
            <a:ext cx="2326967" cy="94932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/>
          <p:nvPr/>
        </p:nvSpPr>
        <p:spPr>
          <a:xfrm>
            <a:off x="17717941" y="12476129"/>
            <a:ext cx="6324982" cy="94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F6A"/>
              </a:buClr>
              <a:buSzPts val="4500"/>
              <a:buFont typeface="Poppins Medium"/>
              <a:buNone/>
            </a:pPr>
            <a:r>
              <a:rPr b="0" i="0" lang="en-US" sz="4500" u="none" cap="none" strike="noStrike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#TTTLive</a:t>
            </a:r>
            <a:endParaRPr/>
          </a:p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A0E5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898929" y="8763628"/>
            <a:ext cx="6586142" cy="25915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1689100" y="9525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b="0" i="0" sz="1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1689100" y="3238500"/>
            <a:ext cx="21005799" cy="92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rq8sFkl0KnI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Relationship Id="rId8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Relationship Id="rId4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jpg"/><Relationship Id="rId4" Type="http://schemas.openxmlformats.org/officeDocument/2006/relationships/image" Target="../media/image30.png"/><Relationship Id="rId11" Type="http://schemas.openxmlformats.org/officeDocument/2006/relationships/image" Target="../media/image37.png"/><Relationship Id="rId10" Type="http://schemas.openxmlformats.org/officeDocument/2006/relationships/image" Target="../media/image42.png"/><Relationship Id="rId12" Type="http://schemas.openxmlformats.org/officeDocument/2006/relationships/image" Target="../media/image43.png"/><Relationship Id="rId9" Type="http://schemas.openxmlformats.org/officeDocument/2006/relationships/image" Target="../media/image35.png"/><Relationship Id="rId5" Type="http://schemas.openxmlformats.org/officeDocument/2006/relationships/image" Target="../media/image29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25.png"/><Relationship Id="rId8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slideshare.net/CatalystDigital/techseo-boost-2019-research-competition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41.png"/><Relationship Id="rId6" Type="http://schemas.openxmlformats.org/officeDocument/2006/relationships/hyperlink" Target="https://builtvisible.com/wildcards-in-robots-txt/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Relationship Id="rId4" Type="http://schemas.openxmlformats.org/officeDocument/2006/relationships/image" Target="../media/image38.png"/><Relationship Id="rId5" Type="http://schemas.openxmlformats.org/officeDocument/2006/relationships/image" Target="../media/image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4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5.png"/><Relationship Id="rId4" Type="http://schemas.openxmlformats.org/officeDocument/2006/relationships/hyperlink" Target="https://youtu.be/LUOs3ZbXG7o" TargetMode="Externa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codelabs.developers.google.com/" TargetMode="External"/><Relationship Id="rId4" Type="http://schemas.openxmlformats.org/officeDocument/2006/relationships/hyperlink" Target="https://developers.google.com/search/docs/guides/get-started" TargetMode="External"/><Relationship Id="rId5" Type="http://schemas.openxmlformats.org/officeDocument/2006/relationships/hyperlink" Target="https://groups.google.com/forum/#!forum/js-sites-wg" TargetMode="External"/><Relationship Id="rId6" Type="http://schemas.openxmlformats.org/officeDocument/2006/relationships/hyperlink" Target="https://www.youtube.com/playlist?list=PLKoqnv2vTMUPOalM1zuWDP9OQl851WMM9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1" Type="http://schemas.openxmlformats.org/officeDocument/2006/relationships/image" Target="../media/image10.png"/><Relationship Id="rId10" Type="http://schemas.openxmlformats.org/officeDocument/2006/relationships/image" Target="../media/image7.png"/><Relationship Id="rId12" Type="http://schemas.openxmlformats.org/officeDocument/2006/relationships/image" Target="../media/image13.png"/><Relationship Id="rId9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/>
        </p:nvSpPr>
        <p:spPr>
          <a:xfrm>
            <a:off x="4503610" y="3118261"/>
            <a:ext cx="15376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Poppins SemiBold"/>
              <a:buNone/>
            </a:pPr>
            <a:r>
              <a:rPr lang="en-US" sz="9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SEO for JavaScript Frameworks</a:t>
            </a:r>
            <a:br>
              <a:rPr lang="en-US" sz="9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en-US" sz="4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connecting the dots between your frameworks and CMS</a:t>
            </a:r>
            <a:endParaRPr sz="4800"/>
          </a:p>
        </p:txBody>
      </p:sp>
      <p:sp>
        <p:nvSpPr>
          <p:cNvPr id="43" name="Google Shape;43;p9"/>
          <p:cNvSpPr txBox="1"/>
          <p:nvPr/>
        </p:nvSpPr>
        <p:spPr>
          <a:xfrm>
            <a:off x="8127364" y="6616770"/>
            <a:ext cx="8129271" cy="1003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Poppins Light"/>
              <a:buNone/>
            </a:pPr>
            <a:r>
              <a:rPr lang="en-US" sz="5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Jamie Alberico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2953011" y="1815022"/>
            <a:ext cx="18477980" cy="5678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900">
                <a:latin typeface="Poppins Light"/>
                <a:ea typeface="Poppins Light"/>
                <a:cs typeface="Poppins Light"/>
                <a:sym typeface="Poppins Light"/>
              </a:rPr>
              <a:t>“When we </a:t>
            </a:r>
            <a:r>
              <a:rPr b="1" lang="en-US" sz="59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crawl</a:t>
            </a:r>
            <a:r>
              <a:rPr lang="en-US" sz="5900">
                <a:latin typeface="Poppins Light"/>
                <a:ea typeface="Poppins Light"/>
                <a:cs typeface="Poppins Light"/>
                <a:sym typeface="Poppins Light"/>
              </a:rPr>
              <a:t> your page with Googlebot, we go fetch the content and then we give it to chrome.  Then </a:t>
            </a:r>
            <a:r>
              <a:rPr b="1" lang="en-US" sz="59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Chrome runs all the scripts</a:t>
            </a:r>
            <a:r>
              <a:rPr lang="en-US" sz="5900">
                <a:latin typeface="Poppins Light"/>
                <a:ea typeface="Poppins Light"/>
                <a:cs typeface="Poppins Light"/>
                <a:sym typeface="Poppins Light"/>
              </a:rPr>
              <a:t>.  It loads additional content. </a:t>
            </a:r>
            <a:endParaRPr sz="59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900">
                <a:latin typeface="Poppins Light"/>
                <a:ea typeface="Poppins Light"/>
                <a:cs typeface="Poppins Light"/>
                <a:sym typeface="Poppins Light"/>
              </a:rPr>
              <a:t>Once everything's loaded we take a snapshot of the page and </a:t>
            </a:r>
            <a:r>
              <a:rPr b="1" lang="en-US" sz="59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that's the content that actually gets indexed.</a:t>
            </a:r>
            <a:r>
              <a:rPr lang="en-US" sz="5900">
                <a:latin typeface="Poppins Light"/>
                <a:ea typeface="Poppins Light"/>
                <a:cs typeface="Poppins Light"/>
                <a:sym typeface="Poppins Light"/>
              </a:rPr>
              <a:t>”</a:t>
            </a:r>
            <a:endParaRPr sz="59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2953011" y="8277219"/>
            <a:ext cx="18477900" cy="22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Poppins Medium"/>
              <a:buNone/>
            </a:pPr>
            <a:r>
              <a:rPr i="0" lang="en-US" sz="36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-  </a:t>
            </a: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Erik Hendriks, Software Engineer at Google</a:t>
            </a:r>
            <a:b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US" sz="3600">
                <a:solidFill>
                  <a:srgbClr val="3A4F5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	</a:t>
            </a:r>
            <a:r>
              <a:rPr lang="en-US" sz="3600" u="sng">
                <a:solidFill>
                  <a:srgbClr val="3A4F56"/>
                </a:solidFill>
                <a:latin typeface="Poppins Medium"/>
                <a:ea typeface="Poppins Medium"/>
                <a:cs typeface="Poppins Medium"/>
                <a:sym typeface="Poppins Medium"/>
                <a:hlinkClick r:id="rId3"/>
              </a:rPr>
              <a:t>Rendering (WMConf MTV '19)</a:t>
            </a:r>
            <a:endParaRPr sz="36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4814542" y="5106000"/>
            <a:ext cx="14834100" cy="35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1F6A"/>
              </a:buClr>
              <a:buSzPts val="19100"/>
              <a:buFont typeface="Poppins"/>
              <a:buNone/>
            </a:pPr>
            <a:r>
              <a:rPr lang="en-US" sz="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How it is then so much of our JS content slips between the cracks?</a:t>
            </a:r>
            <a:endParaRPr sz="6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-228600" y="6041800"/>
            <a:ext cx="247923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Let’s look at </a:t>
            </a:r>
            <a:r>
              <a:rPr lang="en-US" sz="8415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</a:t>
            </a:r>
            <a:r>
              <a:rPr lang="en-US" sz="841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search engines render.</a:t>
            </a:r>
            <a:endParaRPr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1"/>
          <p:cNvCxnSpPr/>
          <p:nvPr/>
        </p:nvCxnSpPr>
        <p:spPr>
          <a:xfrm flipH="1" rot="10800000">
            <a:off x="8589938" y="6507638"/>
            <a:ext cx="1392600" cy="12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41" name="Google Shape;141;p21"/>
          <p:cNvCxnSpPr/>
          <p:nvPr/>
        </p:nvCxnSpPr>
        <p:spPr>
          <a:xfrm flipH="1" rot="10800000">
            <a:off x="12135238" y="6505700"/>
            <a:ext cx="1433400" cy="93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42" name="Google Shape;142;p21"/>
          <p:cNvCxnSpPr/>
          <p:nvPr/>
        </p:nvCxnSpPr>
        <p:spPr>
          <a:xfrm flipH="1" rot="10800000">
            <a:off x="15902413" y="6409825"/>
            <a:ext cx="1433400" cy="93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43" name="Google Shape;143;p21"/>
          <p:cNvCxnSpPr/>
          <p:nvPr/>
        </p:nvCxnSpPr>
        <p:spPr>
          <a:xfrm flipH="1" rot="10800000">
            <a:off x="19542888" y="6409825"/>
            <a:ext cx="1433400" cy="93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44" name="Google Shape;144;p21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Assembly process without JavaScript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37" y="328195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 rot="1187352">
            <a:off x="1042701" y="316778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6381763" y="468602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48" name="Google Shape;148;p21"/>
          <p:cNvCxnSpPr>
            <a:stCxn id="149" idx="2"/>
          </p:cNvCxnSpPr>
          <p:nvPr/>
        </p:nvCxnSpPr>
        <p:spPr>
          <a:xfrm rot="5400000">
            <a:off x="8110163" y="6246026"/>
            <a:ext cx="883800" cy="4993800"/>
          </a:xfrm>
          <a:prstGeom prst="bentConnector2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50" name="Google Shape;150;p21"/>
          <p:cNvSpPr txBox="1"/>
          <p:nvPr/>
        </p:nvSpPr>
        <p:spPr>
          <a:xfrm>
            <a:off x="7852088" y="919897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13516588" y="4686175"/>
            <a:ext cx="2499600" cy="3535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52" name="Google Shape;152;p21"/>
          <p:cNvCxnSpPr>
            <a:endCxn id="147" idx="1"/>
          </p:cNvCxnSpPr>
          <p:nvPr/>
        </p:nvCxnSpPr>
        <p:spPr>
          <a:xfrm>
            <a:off x="5671063" y="4194625"/>
            <a:ext cx="710700" cy="22989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53" name="Google Shape;153;p21"/>
          <p:cNvSpPr/>
          <p:nvPr/>
        </p:nvSpPr>
        <p:spPr>
          <a:xfrm>
            <a:off x="17307088" y="4686175"/>
            <a:ext cx="2499600" cy="3535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Processing</a:t>
            </a:r>
            <a:endParaRPr sz="32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p21"/>
          <p:cNvSpPr/>
          <p:nvPr/>
        </p:nvSpPr>
        <p:spPr>
          <a:xfrm>
            <a:off x="20969363" y="4761350"/>
            <a:ext cx="2499600" cy="3493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Index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 amt="38000"/>
          </a:blip>
          <a:srcRect b="29637" l="25142" r="25702" t="13618"/>
          <a:stretch/>
        </p:blipFill>
        <p:spPr>
          <a:xfrm>
            <a:off x="9615800" y="4606975"/>
            <a:ext cx="2866325" cy="369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>
            <a:off x="9726100" y="4629475"/>
            <a:ext cx="2499600" cy="3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 Mono"/>
                <a:ea typeface="Roboto Mono"/>
                <a:cs typeface="Roboto Mono"/>
                <a:sym typeface="Roboto Mono"/>
              </a:rPr>
              <a:t>Initial HTML</a:t>
            </a:r>
            <a:endParaRPr sz="72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Assembly with JavaScript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64" name="Google Shape;164;p22"/>
          <p:cNvCxnSpPr>
            <a:stCxn id="163" idx="3"/>
            <a:endCxn id="160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65" name="Google Shape;165;p22"/>
          <p:cNvCxnSpPr>
            <a:stCxn id="166" idx="2"/>
          </p:cNvCxnSpPr>
          <p:nvPr/>
        </p:nvCxnSpPr>
        <p:spPr>
          <a:xfrm rot="5400000">
            <a:off x="6150300" y="5993600"/>
            <a:ext cx="1749900" cy="5960400"/>
          </a:xfrm>
          <a:prstGeom prst="bentConnector2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 amt="38000"/>
          </a:blip>
          <a:srcRect b="29637" l="25142" r="25702" t="13618"/>
          <a:stretch/>
        </p:blipFill>
        <p:spPr>
          <a:xfrm>
            <a:off x="8645338" y="4444250"/>
            <a:ext cx="2866325" cy="369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8755650" y="5191250"/>
            <a:ext cx="2499600" cy="29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List of scripts from our </a:t>
            </a: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initial</a:t>
            </a: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 HTML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8420252" y="4483763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11519080" y="450060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Assembly with JavaScript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8" name="Google Shape;178;p23"/>
          <p:cNvCxnSpPr>
            <a:stCxn id="177" idx="3"/>
            <a:endCxn id="172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79" name="Google Shape;179;p23"/>
          <p:cNvSpPr txBox="1"/>
          <p:nvPr/>
        </p:nvSpPr>
        <p:spPr>
          <a:xfrm>
            <a:off x="9189975" y="292712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180" name="Google Shape;180;p23"/>
          <p:cNvCxnSpPr>
            <a:stCxn id="172" idx="0"/>
            <a:endCxn id="174" idx="0"/>
          </p:cNvCxnSpPr>
          <p:nvPr/>
        </p:nvCxnSpPr>
        <p:spPr>
          <a:xfrm flipH="1" rot="-5400000">
            <a:off x="9676975" y="1408775"/>
            <a:ext cx="16800" cy="6166800"/>
          </a:xfrm>
          <a:prstGeom prst="bentConnector3">
            <a:avLst>
              <a:gd fmla="val -598437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81" name="Google Shape;181;p23"/>
          <p:cNvCxnSpPr>
            <a:stCxn id="173" idx="3"/>
            <a:endCxn id="174" idx="1"/>
          </p:cNvCxnSpPr>
          <p:nvPr/>
        </p:nvCxnSpPr>
        <p:spPr>
          <a:xfrm>
            <a:off x="10919852" y="62912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8420252" y="4483763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11519080" y="450060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14617907" y="448377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Assembly with JavaScript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93" name="Google Shape;193;p24"/>
          <p:cNvCxnSpPr>
            <a:stCxn id="192" idx="3"/>
            <a:endCxn id="186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194" name="Google Shape;194;p24"/>
          <p:cNvSpPr txBox="1"/>
          <p:nvPr/>
        </p:nvSpPr>
        <p:spPr>
          <a:xfrm>
            <a:off x="9189975" y="292712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195" name="Google Shape;195;p24"/>
          <p:cNvCxnSpPr>
            <a:stCxn id="186" idx="0"/>
            <a:endCxn id="188" idx="0"/>
          </p:cNvCxnSpPr>
          <p:nvPr/>
        </p:nvCxnSpPr>
        <p:spPr>
          <a:xfrm flipH="1" rot="-5400000">
            <a:off x="9676975" y="1408775"/>
            <a:ext cx="16800" cy="6166800"/>
          </a:xfrm>
          <a:prstGeom prst="bentConnector3">
            <a:avLst>
              <a:gd fmla="val -598437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96" name="Google Shape;196;p24"/>
          <p:cNvCxnSpPr>
            <a:stCxn id="187" idx="3"/>
            <a:endCxn id="188" idx="1"/>
          </p:cNvCxnSpPr>
          <p:nvPr/>
        </p:nvCxnSpPr>
        <p:spPr>
          <a:xfrm>
            <a:off x="10919852" y="62912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197" name="Google Shape;197;p24"/>
          <p:cNvCxnSpPr/>
          <p:nvPr/>
        </p:nvCxnSpPr>
        <p:spPr>
          <a:xfrm>
            <a:off x="14018740" y="62828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5"/>
          <p:cNvSpPr/>
          <p:nvPr/>
        </p:nvSpPr>
        <p:spPr>
          <a:xfrm>
            <a:off x="8420252" y="4483763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11519080" y="450060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14617907" y="448377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17716734" y="448377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Processing</a:t>
            </a:r>
            <a:endParaRPr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Assembly with JavaScript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10" name="Google Shape;210;p25"/>
          <p:cNvCxnSpPr>
            <a:stCxn id="209" idx="3"/>
            <a:endCxn id="202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11" name="Google Shape;211;p25"/>
          <p:cNvSpPr/>
          <p:nvPr/>
        </p:nvSpPr>
        <p:spPr>
          <a:xfrm>
            <a:off x="20815562" y="450060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Index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9189975" y="292712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13" name="Google Shape;213;p25"/>
          <p:cNvCxnSpPr>
            <a:stCxn id="202" idx="0"/>
            <a:endCxn id="204" idx="0"/>
          </p:cNvCxnSpPr>
          <p:nvPr/>
        </p:nvCxnSpPr>
        <p:spPr>
          <a:xfrm flipH="1" rot="-5400000">
            <a:off x="9676975" y="1408775"/>
            <a:ext cx="16800" cy="6166800"/>
          </a:xfrm>
          <a:prstGeom prst="bentConnector3">
            <a:avLst>
              <a:gd fmla="val -598437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14" name="Google Shape;214;p25"/>
          <p:cNvCxnSpPr>
            <a:stCxn id="203" idx="3"/>
            <a:endCxn id="204" idx="1"/>
          </p:cNvCxnSpPr>
          <p:nvPr/>
        </p:nvCxnSpPr>
        <p:spPr>
          <a:xfrm>
            <a:off x="10919852" y="62912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15" name="Google Shape;215;p25"/>
          <p:cNvCxnSpPr/>
          <p:nvPr/>
        </p:nvCxnSpPr>
        <p:spPr>
          <a:xfrm>
            <a:off x="14018740" y="62828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16" name="Google Shape;216;p25"/>
          <p:cNvCxnSpPr/>
          <p:nvPr/>
        </p:nvCxnSpPr>
        <p:spPr>
          <a:xfrm>
            <a:off x="17117552" y="62828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17" name="Google Shape;217;p25"/>
          <p:cNvCxnSpPr/>
          <p:nvPr/>
        </p:nvCxnSpPr>
        <p:spPr>
          <a:xfrm>
            <a:off x="20216315" y="6299688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26"/>
          <p:cNvCxnSpPr>
            <a:endCxn id="223" idx="1"/>
          </p:cNvCxnSpPr>
          <p:nvPr/>
        </p:nvCxnSpPr>
        <p:spPr>
          <a:xfrm flipH="1" rot="10800000">
            <a:off x="7591101" y="6305388"/>
            <a:ext cx="1392600" cy="12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24" name="Google Shape;224;p26"/>
          <p:cNvCxnSpPr/>
          <p:nvPr/>
        </p:nvCxnSpPr>
        <p:spPr>
          <a:xfrm flipH="1" rot="10800000">
            <a:off x="11212600" y="6303450"/>
            <a:ext cx="1433400" cy="93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25" name="Google Shape;225;p26"/>
          <p:cNvCxnSpPr/>
          <p:nvPr/>
        </p:nvCxnSpPr>
        <p:spPr>
          <a:xfrm flipH="1" rot="10800000">
            <a:off x="14903575" y="6207575"/>
            <a:ext cx="1433400" cy="93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26" name="Google Shape;226;p26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Crawled and Rendered DOMs together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0" name="Google Shape;230;p26"/>
          <p:cNvCxnSpPr>
            <a:stCxn id="228" idx="3"/>
            <a:endCxn id="229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31" name="Google Shape;231;p26"/>
          <p:cNvCxnSpPr/>
          <p:nvPr/>
        </p:nvCxnSpPr>
        <p:spPr>
          <a:xfrm flipH="1">
            <a:off x="4879900" y="8221700"/>
            <a:ext cx="5028300" cy="989400"/>
          </a:xfrm>
          <a:prstGeom prst="bentConnector3">
            <a:avLst>
              <a:gd fmla="val 262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23" name="Google Shape;223;p26"/>
          <p:cNvSpPr/>
          <p:nvPr/>
        </p:nvSpPr>
        <p:spPr>
          <a:xfrm>
            <a:off x="8983701" y="4497888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7081850" y="922532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12645987" y="440472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4" name="Google Shape;234;p26"/>
          <p:cNvCxnSpPr/>
          <p:nvPr/>
        </p:nvCxnSpPr>
        <p:spPr>
          <a:xfrm>
            <a:off x="4672251" y="3992400"/>
            <a:ext cx="650700" cy="13920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35" name="Google Shape;235;p26"/>
          <p:cNvCxnSpPr>
            <a:stCxn id="229" idx="0"/>
            <a:endCxn id="233" idx="0"/>
          </p:cNvCxnSpPr>
          <p:nvPr/>
        </p:nvCxnSpPr>
        <p:spPr>
          <a:xfrm rot="-5400000">
            <a:off x="10209475" y="797375"/>
            <a:ext cx="78900" cy="7293900"/>
          </a:xfrm>
          <a:prstGeom prst="bentConnector3">
            <a:avLst>
              <a:gd fmla="val 1151010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236" name="Google Shape;236;p26"/>
          <p:cNvSpPr/>
          <p:nvPr/>
        </p:nvSpPr>
        <p:spPr>
          <a:xfrm>
            <a:off x="16308262" y="440472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26"/>
          <p:cNvSpPr/>
          <p:nvPr/>
        </p:nvSpPr>
        <p:spPr>
          <a:xfrm>
            <a:off x="19970537" y="4404725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Index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26"/>
          <p:cNvSpPr/>
          <p:nvPr/>
        </p:nvSpPr>
        <p:spPr>
          <a:xfrm>
            <a:off x="16308262" y="920885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Processing</a:t>
            </a:r>
            <a:endParaRPr sz="33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9" name="Google Shape;239;p26"/>
          <p:cNvCxnSpPr>
            <a:stCxn id="223" idx="2"/>
            <a:endCxn id="238" idx="1"/>
          </p:cNvCxnSpPr>
          <p:nvPr/>
        </p:nvCxnSpPr>
        <p:spPr>
          <a:xfrm flipH="1" rot="-5400000">
            <a:off x="11819151" y="6527237"/>
            <a:ext cx="2903400" cy="6074700"/>
          </a:xfrm>
          <a:prstGeom prst="bentConnector2">
            <a:avLst/>
          </a:prstGeom>
          <a:noFill/>
          <a:ln cap="flat" cmpd="sng" w="114300">
            <a:solidFill>
              <a:srgbClr val="F0F107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40" name="Google Shape;240;p26"/>
          <p:cNvCxnSpPr>
            <a:stCxn id="238" idx="3"/>
            <a:endCxn id="237" idx="2"/>
          </p:cNvCxnSpPr>
          <p:nvPr/>
        </p:nvCxnSpPr>
        <p:spPr>
          <a:xfrm flipH="1" rot="10800000">
            <a:off x="18807862" y="8019650"/>
            <a:ext cx="2412600" cy="2996700"/>
          </a:xfrm>
          <a:prstGeom prst="bentConnector2">
            <a:avLst/>
          </a:prstGeom>
          <a:noFill/>
          <a:ln cap="flat" cmpd="sng" w="114300">
            <a:solidFill>
              <a:srgbClr val="F0F107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241" name="Google Shape;241;p26"/>
          <p:cNvCxnSpPr>
            <a:stCxn id="236" idx="2"/>
            <a:endCxn id="238" idx="0"/>
          </p:cNvCxnSpPr>
          <p:nvPr/>
        </p:nvCxnSpPr>
        <p:spPr>
          <a:xfrm flipH="1" rot="-5400000">
            <a:off x="16963762" y="8614025"/>
            <a:ext cx="1189200" cy="600"/>
          </a:xfrm>
          <a:prstGeom prst="bentConnector3">
            <a:avLst>
              <a:gd fmla="val 49997" name="adj1"/>
            </a:avLst>
          </a:prstGeom>
          <a:noFill/>
          <a:ln cap="flat" cmpd="sng" w="114300">
            <a:solidFill>
              <a:srgbClr val="F0F107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/>
          <p:nvPr/>
        </p:nvSpPr>
        <p:spPr>
          <a:xfrm>
            <a:off x="-228600" y="6041800"/>
            <a:ext cx="247923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Let’s look at </a:t>
            </a:r>
            <a:r>
              <a:rPr lang="en-US" sz="8415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</a:t>
            </a:r>
            <a:r>
              <a:rPr lang="en-US" sz="8415">
                <a:solidFill>
                  <a:srgbClr val="F2F2F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JS frameworks work.</a:t>
            </a:r>
            <a:endParaRPr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/>
        </p:nvSpPr>
        <p:spPr>
          <a:xfrm>
            <a:off x="258918" y="6485073"/>
            <a:ext cx="9374295" cy="1050599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70"/>
              <a:buFont typeface="Poppins Light"/>
              <a:buNone/>
            </a:pPr>
            <a:r>
              <a:rPr lang="en-US" sz="517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Jamie Alberico</a:t>
            </a:r>
            <a:endParaRPr/>
          </a:p>
        </p:txBody>
      </p:sp>
      <p:sp>
        <p:nvSpPr>
          <p:cNvPr id="49" name="Google Shape;49;p10"/>
          <p:cNvSpPr txBox="1"/>
          <p:nvPr/>
        </p:nvSpPr>
        <p:spPr>
          <a:xfrm>
            <a:off x="258918" y="7557704"/>
            <a:ext cx="9374295" cy="1050599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Poppins Light"/>
              <a:buNone/>
            </a:pPr>
            <a:r>
              <a:rPr lang="en-US" sz="3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Technical SEO Consultant</a:t>
            </a:r>
            <a:r>
              <a:rPr b="0" i="0" lang="en-US" sz="39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br>
              <a:rPr b="0" i="0" lang="en-US" sz="39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b="0" i="0" lang="en-US" sz="3900" u="none" cap="none" strike="noStrike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 </a:t>
            </a:r>
            <a:r>
              <a:rPr lang="en-US" sz="39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 a Robot</a:t>
            </a:r>
            <a:endParaRPr/>
          </a:p>
        </p:txBody>
      </p:sp>
      <p:pic>
        <p:nvPicPr>
          <p:cNvPr id="50" name="Google Shape;5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8067" y="1846026"/>
            <a:ext cx="4095987" cy="4095882"/>
          </a:xfrm>
          <a:custGeom>
            <a:rect b="b" l="l" r="r" t="t"/>
            <a:pathLst>
              <a:path extrusionOk="0" h="20595" w="19679">
                <a:moveTo>
                  <a:pt x="9839" y="0"/>
                </a:moveTo>
                <a:cubicBezTo>
                  <a:pt x="7321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1" name="Google Shape;51;p10"/>
          <p:cNvSpPr txBox="1"/>
          <p:nvPr/>
        </p:nvSpPr>
        <p:spPr>
          <a:xfrm>
            <a:off x="10841160" y="2844802"/>
            <a:ext cx="12894575" cy="8026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oppins Light"/>
              <a:buNone/>
            </a:pP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I’m </a:t>
            </a:r>
            <a:r>
              <a:rPr b="1" lang="en-US" sz="60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Not a Robot</a:t>
            </a: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 but I speak bot.</a:t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oppins Light"/>
              <a:buNone/>
            </a:pPr>
            <a:r>
              <a:t/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oppins Light"/>
              <a:buNone/>
            </a:pP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I love working as a Technical SEO consultant embedded with development teams.</a:t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oppins Light"/>
              <a:buNone/>
            </a:pPr>
            <a:r>
              <a:t/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oppins Light"/>
              <a:buNone/>
            </a:pP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And playing D&amp;D.</a:t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/>
          <p:nvPr/>
        </p:nvSpPr>
        <p:spPr>
          <a:xfrm>
            <a:off x="2549575" y="1499660"/>
            <a:ext cx="6109500" cy="9386700"/>
          </a:xfrm>
          <a:prstGeom prst="rect">
            <a:avLst/>
          </a:prstGeom>
          <a:solidFill>
            <a:srgbClr val="3A0E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8"/>
          <p:cNvSpPr/>
          <p:nvPr/>
        </p:nvSpPr>
        <p:spPr>
          <a:xfrm>
            <a:off x="2314900" y="595450"/>
            <a:ext cx="6505968" cy="11276243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8"/>
          <p:cNvSpPr txBox="1"/>
          <p:nvPr/>
        </p:nvSpPr>
        <p:spPr>
          <a:xfrm>
            <a:off x="3116000" y="2349325"/>
            <a:ext cx="4653000" cy="1173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headline }</a:t>
            </a:r>
            <a:endParaRPr b="1" sz="6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3116000" y="4263750"/>
            <a:ext cx="4653000" cy="2185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text}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>
            <a:off x="3116000" y="7190675"/>
            <a:ext cx="4653000" cy="2185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image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28"/>
          <p:cNvSpPr txBox="1"/>
          <p:nvPr/>
        </p:nvSpPr>
        <p:spPr>
          <a:xfrm>
            <a:off x="9705400" y="813850"/>
            <a:ext cx="12249300" cy="9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JavaScript frameworks use components. 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Components are cohesive, reusable and modular.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Components assemble to make a template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57" name="Google Shape;2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5593" y="6089125"/>
            <a:ext cx="2322051" cy="23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9293" y="9552350"/>
            <a:ext cx="2322051" cy="23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/>
          <p:nvPr/>
        </p:nvSpPr>
        <p:spPr>
          <a:xfrm>
            <a:off x="15237950" y="1459085"/>
            <a:ext cx="6109500" cy="9386700"/>
          </a:xfrm>
          <a:prstGeom prst="rect">
            <a:avLst/>
          </a:prstGeom>
          <a:solidFill>
            <a:srgbClr val="3A0E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15003275" y="554875"/>
            <a:ext cx="6505968" cy="11276243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"/>
          <p:cNvSpPr txBox="1"/>
          <p:nvPr/>
        </p:nvSpPr>
        <p:spPr>
          <a:xfrm>
            <a:off x="15791350" y="2001550"/>
            <a:ext cx="4653000" cy="1173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pun }</a:t>
            </a:r>
            <a:endParaRPr b="1" sz="6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15804375" y="4223175"/>
            <a:ext cx="4653000" cy="30717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punchline}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15791350" y="7788350"/>
            <a:ext cx="4653000" cy="2185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</a:t>
            </a: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image}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1619500" y="576800"/>
            <a:ext cx="9265500" cy="112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Roboto Mono"/>
                <a:ea typeface="Roboto Mono"/>
                <a:cs typeface="Roboto Mono"/>
                <a:sym typeface="Roboto Mono"/>
              </a:rPr>
              <a:t>"pun":"Why did the dev go broke?"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Roboto Mono"/>
                <a:ea typeface="Roboto Mono"/>
                <a:cs typeface="Roboto Mono"/>
                <a:sym typeface="Roboto Mono"/>
              </a:rPr>
              <a:t>"punchline":"Because he used up all his cache"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Roboto Mono"/>
                <a:ea typeface="Roboto Mono"/>
                <a:cs typeface="Roboto Mono"/>
                <a:sym typeface="Roboto Mono"/>
              </a:rPr>
              <a:t>"image":"meme.jpg" 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4800"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4800"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269" name="Google Shape;269;p29"/>
          <p:cNvCxnSpPr/>
          <p:nvPr/>
        </p:nvCxnSpPr>
        <p:spPr>
          <a:xfrm flipH="1" rot="10800000">
            <a:off x="10491750" y="2626375"/>
            <a:ext cx="4924500" cy="48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9"/>
          <p:cNvCxnSpPr/>
          <p:nvPr/>
        </p:nvCxnSpPr>
        <p:spPr>
          <a:xfrm flipH="1" rot="10800000">
            <a:off x="10491750" y="5674375"/>
            <a:ext cx="4924500" cy="48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29"/>
          <p:cNvCxnSpPr/>
          <p:nvPr/>
        </p:nvCxnSpPr>
        <p:spPr>
          <a:xfrm flipH="1" rot="10800000">
            <a:off x="10491750" y="8722375"/>
            <a:ext cx="4924500" cy="4800"/>
          </a:xfrm>
          <a:prstGeom prst="straightConnector1">
            <a:avLst/>
          </a:prstGeom>
          <a:noFill/>
          <a:ln cap="flat" cmpd="sng" w="114300">
            <a:solidFill>
              <a:srgbClr val="FF00FF"/>
            </a:solidFill>
            <a:prstDash val="lg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/>
          <p:nvPr/>
        </p:nvSpPr>
        <p:spPr>
          <a:xfrm>
            <a:off x="8738210" y="1490485"/>
            <a:ext cx="6990900" cy="10643100"/>
          </a:xfrm>
          <a:prstGeom prst="rect">
            <a:avLst/>
          </a:prstGeom>
          <a:solidFill>
            <a:srgbClr val="3A0E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8469675" y="465263"/>
            <a:ext cx="7444638" cy="12785472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0"/>
          <p:cNvSpPr txBox="1"/>
          <p:nvPr/>
        </p:nvSpPr>
        <p:spPr>
          <a:xfrm>
            <a:off x="9185025" y="2453875"/>
            <a:ext cx="6109500" cy="1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 you comfort a JS bug?</a:t>
            </a:r>
            <a:endParaRPr b="1" sz="5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9386362" y="4395899"/>
            <a:ext cx="53244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You console it.</a:t>
            </a:r>
            <a:endParaRPr b="1"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0" name="Google Shape;2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8825" y="7354300"/>
            <a:ext cx="5086350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/>
          <p:nvPr/>
        </p:nvSpPr>
        <p:spPr>
          <a:xfrm>
            <a:off x="2894850" y="1525635"/>
            <a:ext cx="6109500" cy="9386700"/>
          </a:xfrm>
          <a:prstGeom prst="rect">
            <a:avLst/>
          </a:prstGeom>
          <a:solidFill>
            <a:srgbClr val="3A0E5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"/>
          <p:cNvSpPr/>
          <p:nvPr/>
        </p:nvSpPr>
        <p:spPr>
          <a:xfrm>
            <a:off x="2660175" y="621425"/>
            <a:ext cx="6505968" cy="11276243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cap="flat" cmpd="sng" w="2857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1"/>
          <p:cNvSpPr txBox="1"/>
          <p:nvPr/>
        </p:nvSpPr>
        <p:spPr>
          <a:xfrm>
            <a:off x="3461275" y="3137300"/>
            <a:ext cx="4653000" cy="1173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prodName }</a:t>
            </a:r>
            <a:endParaRPr b="1" sz="5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31"/>
          <p:cNvSpPr txBox="1"/>
          <p:nvPr/>
        </p:nvSpPr>
        <p:spPr>
          <a:xfrm>
            <a:off x="6253075" y="5334950"/>
            <a:ext cx="2265600" cy="1173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price}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9" name="Google Shape;289;p31"/>
          <p:cNvGrpSpPr/>
          <p:nvPr/>
        </p:nvGrpSpPr>
        <p:grpSpPr>
          <a:xfrm>
            <a:off x="3237498" y="5225815"/>
            <a:ext cx="2745543" cy="2119402"/>
            <a:chOff x="1928175" y="312600"/>
            <a:chExt cx="425000" cy="373700"/>
          </a:xfrm>
        </p:grpSpPr>
        <p:sp>
          <p:nvSpPr>
            <p:cNvPr id="290" name="Google Shape;290;p31"/>
            <p:cNvSpPr/>
            <p:nvPr/>
          </p:nvSpPr>
          <p:spPr>
            <a:xfrm>
              <a:off x="1928175" y="312600"/>
              <a:ext cx="425000" cy="373700"/>
            </a:xfrm>
            <a:custGeom>
              <a:rect b="b" l="l" r="r" t="t"/>
              <a:pathLst>
                <a:path extrusionOk="0" h="14948" w="1700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1964825" y="349250"/>
              <a:ext cx="351700" cy="300425"/>
            </a:xfrm>
            <a:custGeom>
              <a:rect b="b" l="l" r="r" t="t"/>
              <a:pathLst>
                <a:path extrusionOk="0" h="12017" w="14068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31"/>
          <p:cNvSpPr txBox="1"/>
          <p:nvPr/>
        </p:nvSpPr>
        <p:spPr>
          <a:xfrm>
            <a:off x="6253075" y="6657350"/>
            <a:ext cx="2265600" cy="728400"/>
          </a:xfrm>
          <a:prstGeom prst="rect">
            <a:avLst/>
          </a:prstGeom>
          <a:solidFill>
            <a:srgbClr val="ED1F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BUY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3" name="Google Shape;293;p31"/>
          <p:cNvSpPr txBox="1"/>
          <p:nvPr/>
        </p:nvSpPr>
        <p:spPr>
          <a:xfrm>
            <a:off x="3461275" y="8023525"/>
            <a:ext cx="4653000" cy="2185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{ prodDescription}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31"/>
          <p:cNvSpPr txBox="1"/>
          <p:nvPr/>
        </p:nvSpPr>
        <p:spPr>
          <a:xfrm>
            <a:off x="13895500" y="763625"/>
            <a:ext cx="8536500" cy="3296700"/>
          </a:xfrm>
          <a:prstGeom prst="rect">
            <a:avLst/>
          </a:prstGeom>
          <a:solidFill>
            <a:srgbClr val="DCDEE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"prodName":"Product 1"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13895500" y="4611200"/>
            <a:ext cx="8536500" cy="3296700"/>
          </a:xfrm>
          <a:prstGeom prst="rect">
            <a:avLst/>
          </a:prstGeom>
          <a:solidFill>
            <a:srgbClr val="DCDEE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"prodName":"Product 2"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13895500" y="8458775"/>
            <a:ext cx="8536500" cy="3296700"/>
          </a:xfrm>
          <a:prstGeom prst="rect">
            <a:avLst/>
          </a:prstGeom>
          <a:solidFill>
            <a:srgbClr val="DCDEE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"prodName":"Product 3"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48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297" name="Google Shape;297;p31"/>
          <p:cNvCxnSpPr>
            <a:stCxn id="294" idx="1"/>
            <a:endCxn id="285" idx="3"/>
          </p:cNvCxnSpPr>
          <p:nvPr/>
        </p:nvCxnSpPr>
        <p:spPr>
          <a:xfrm flipH="1">
            <a:off x="9004300" y="2411975"/>
            <a:ext cx="4891200" cy="3807000"/>
          </a:xfrm>
          <a:prstGeom prst="curvedConnector3">
            <a:avLst>
              <a:gd fmla="val 49999" name="adj1"/>
            </a:avLst>
          </a:prstGeom>
          <a:noFill/>
          <a:ln cap="flat" cmpd="sng" w="114300">
            <a:solidFill>
              <a:srgbClr val="ED1F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1"/>
          <p:cNvCxnSpPr>
            <a:stCxn id="296" idx="1"/>
            <a:endCxn id="285" idx="3"/>
          </p:cNvCxnSpPr>
          <p:nvPr/>
        </p:nvCxnSpPr>
        <p:spPr>
          <a:xfrm rot="10800000">
            <a:off x="9004300" y="6219125"/>
            <a:ext cx="4891200" cy="3888000"/>
          </a:xfrm>
          <a:prstGeom prst="curvedConnector3">
            <a:avLst>
              <a:gd fmla="val 49999" name="adj1"/>
            </a:avLst>
          </a:prstGeom>
          <a:noFill/>
          <a:ln cap="flat" cmpd="sng" w="114300">
            <a:solidFill>
              <a:srgbClr val="ED1F6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1"/>
          <p:cNvCxnSpPr>
            <a:stCxn id="295" idx="1"/>
            <a:endCxn id="285" idx="3"/>
          </p:cNvCxnSpPr>
          <p:nvPr/>
        </p:nvCxnSpPr>
        <p:spPr>
          <a:xfrm rot="10800000">
            <a:off x="9004300" y="6219050"/>
            <a:ext cx="4891200" cy="40500"/>
          </a:xfrm>
          <a:prstGeom prst="straightConnector1">
            <a:avLst/>
          </a:prstGeom>
          <a:noFill/>
          <a:ln cap="flat" cmpd="sng" w="114300">
            <a:solidFill>
              <a:srgbClr val="ED1F6A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/>
          <p:nvPr/>
        </p:nvSpPr>
        <p:spPr>
          <a:xfrm>
            <a:off x="0" y="3801598"/>
            <a:ext cx="24384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JavaScript frameworks come in many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flavors</a:t>
            </a:r>
            <a:r>
              <a:rPr lang="en-US" sz="7819"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" name="Google Shape;309;p33"/>
          <p:cNvGraphicFramePr/>
          <p:nvPr/>
        </p:nvGraphicFramePr>
        <p:xfrm>
          <a:off x="152400" y="609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{2A402FCD-226C-4349-B59F-004BEA2027BD}</a:tableStyleId>
              </a:tblPr>
              <a:tblGrid>
                <a:gridCol w="7266050"/>
                <a:gridCol w="9771050"/>
                <a:gridCol w="7194500"/>
              </a:tblGrid>
              <a:tr h="1653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Angular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Greenery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Prototype 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AngularJS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JavaScriptMVC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PureMVC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Wakanda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qooxdoo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JsRender/JsViews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Cappuccino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Knockout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React.js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Chaplin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Ember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Sapper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Echo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Mojito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SproutCore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Meteor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MooTools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Vue.js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Enyo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Armadillo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6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Backbone.js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Express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OpenUI5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Preact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5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Ext JS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Polymer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Svelte</a:t>
                      </a:r>
                      <a:endParaRPr sz="6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/>
          <p:nvPr/>
        </p:nvSpPr>
        <p:spPr>
          <a:xfrm>
            <a:off x="0" y="3801598"/>
            <a:ext cx="24384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None are 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inherently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good 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or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bad</a:t>
            </a:r>
            <a:r>
              <a:rPr lang="en-US" sz="7819"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latin typeface="Poppins Light"/>
                <a:ea typeface="Poppins Light"/>
                <a:cs typeface="Poppins Light"/>
                <a:sym typeface="Poppins Light"/>
              </a:rPr>
              <a:t>It’s how we use them.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/>
        </p:nvSpPr>
        <p:spPr>
          <a:xfrm>
            <a:off x="-228600" y="6041800"/>
            <a:ext cx="247923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 SEOs we ultimately care</a:t>
            </a:r>
            <a:r>
              <a:rPr lang="en-US" sz="8415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8415">
                <a:solidFill>
                  <a:srgbClr val="ED1F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</a:t>
            </a:r>
            <a:r>
              <a:rPr lang="en-US" sz="8415">
                <a:solidFill>
                  <a:srgbClr val="F2F2F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JS frameworks are assembled.</a:t>
            </a:r>
            <a:endParaRPr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/>
          <p:nvPr/>
        </p:nvSpPr>
        <p:spPr>
          <a:xfrm>
            <a:off x="0" y="3801598"/>
            <a:ext cx="24384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options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latin typeface="Poppins Light"/>
                <a:ea typeface="Poppins Light"/>
                <a:cs typeface="Poppins Light"/>
                <a:sym typeface="Poppins Light"/>
              </a:rPr>
              <a:t>Some are better than others.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b="0" l="0" r="14726" t="0"/>
          <a:stretch/>
        </p:blipFill>
        <p:spPr>
          <a:xfrm>
            <a:off x="14510450" y="1582925"/>
            <a:ext cx="7395459" cy="867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/>
          <p:nvPr/>
        </p:nvSpPr>
        <p:spPr>
          <a:xfrm>
            <a:off x="6793350" y="10127575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"/>
          <p:cNvSpPr/>
          <p:nvPr/>
        </p:nvSpPr>
        <p:spPr>
          <a:xfrm>
            <a:off x="2437625" y="1659136"/>
            <a:ext cx="5170812" cy="8672736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"/>
          <p:cNvSpPr txBox="1"/>
          <p:nvPr/>
        </p:nvSpPr>
        <p:spPr>
          <a:xfrm>
            <a:off x="8293500" y="0"/>
            <a:ext cx="7393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A request is made to your site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/>
        </p:nvSpPr>
        <p:spPr>
          <a:xfrm>
            <a:off x="352525" y="1902473"/>
            <a:ext cx="243840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We’ve decided to rebuild the </a:t>
            </a:r>
            <a:r>
              <a:rPr b="1" lang="en-US" sz="7819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frontend</a:t>
            </a:r>
            <a:r>
              <a:rPr lang="en-US" sz="7819">
                <a:latin typeface="Poppins Light"/>
                <a:ea typeface="Poppins Light"/>
                <a:cs typeface="Poppins Light"/>
                <a:sym typeface="Poppins Light"/>
              </a:rPr>
              <a:t>.”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/>
          <p:nvPr/>
        </p:nvSpPr>
        <p:spPr>
          <a:xfrm>
            <a:off x="2742425" y="3183125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23375" y="2668975"/>
            <a:ext cx="8537125" cy="87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/>
          <p:nvPr/>
        </p:nvSpPr>
        <p:spPr>
          <a:xfrm rot="10800000">
            <a:off x="6201275" y="966750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8"/>
          <p:cNvSpPr txBox="1"/>
          <p:nvPr/>
        </p:nvSpPr>
        <p:spPr>
          <a:xfrm>
            <a:off x="15430500" y="4176725"/>
            <a:ext cx="6822900" cy="56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    &lt;app-root&gt;&lt;/app-root&gt;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7745100" y="11432400"/>
            <a:ext cx="8893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Client Side 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2" name="Google Shape;3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150" y="5947287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9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23375" y="2668975"/>
            <a:ext cx="8537125" cy="8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9"/>
          <p:cNvSpPr/>
          <p:nvPr/>
        </p:nvSpPr>
        <p:spPr>
          <a:xfrm rot="10800000">
            <a:off x="6201275" y="966750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15350050" y="3643325"/>
            <a:ext cx="6750900" cy="6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&lt;title&gt;Hello, TTTL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&lt;h1&gt;</a:t>
            </a: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Wait.This isn’t Miami</a:t>
            </a: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&lt;/h1&gt;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&lt;p&gt;Wash your hands.&lt;/p&gt;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7379250" y="11432400"/>
            <a:ext cx="9625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Server</a:t>
            </a: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 Side 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51" name="Google Shape;351;p39"/>
          <p:cNvSpPr/>
          <p:nvPr/>
        </p:nvSpPr>
        <p:spPr>
          <a:xfrm>
            <a:off x="2742425" y="3183125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70825" y="7510700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0"/>
          <p:cNvSpPr/>
          <p:nvPr/>
        </p:nvSpPr>
        <p:spPr>
          <a:xfrm>
            <a:off x="9761100" y="739650"/>
            <a:ext cx="4861800" cy="10026900"/>
          </a:xfrm>
          <a:prstGeom prst="rect">
            <a:avLst/>
          </a:prstGeom>
          <a:solidFill>
            <a:srgbClr val="A6AAA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58" name="Google Shape;358;p40"/>
          <p:cNvSpPr txBox="1"/>
          <p:nvPr/>
        </p:nvSpPr>
        <p:spPr>
          <a:xfrm>
            <a:off x="7701425" y="11432400"/>
            <a:ext cx="7393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Prerender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59" name="Google Shape;3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6025" y="4109000"/>
            <a:ext cx="5497999" cy="5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0"/>
          <p:cNvSpPr/>
          <p:nvPr/>
        </p:nvSpPr>
        <p:spPr>
          <a:xfrm>
            <a:off x="1866125" y="3150500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0"/>
          <p:cNvSpPr/>
          <p:nvPr/>
        </p:nvSpPr>
        <p:spPr>
          <a:xfrm rot="10800000">
            <a:off x="3077100" y="1042950"/>
            <a:ext cx="88740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5221" y="3150499"/>
            <a:ext cx="6873354" cy="706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40"/>
          <p:cNvCxnSpPr/>
          <p:nvPr/>
        </p:nvCxnSpPr>
        <p:spPr>
          <a:xfrm rot="10800000">
            <a:off x="15697025" y="4362286"/>
            <a:ext cx="3028200" cy="20097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4" name="Google Shape;364;p40"/>
          <p:cNvCxnSpPr/>
          <p:nvPr/>
        </p:nvCxnSpPr>
        <p:spPr>
          <a:xfrm flipH="1">
            <a:off x="16993625" y="6371986"/>
            <a:ext cx="1731600" cy="27720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5" name="Google Shape;365;p40"/>
          <p:cNvCxnSpPr/>
          <p:nvPr/>
        </p:nvCxnSpPr>
        <p:spPr>
          <a:xfrm flipH="1">
            <a:off x="16118525" y="6371986"/>
            <a:ext cx="2606700" cy="2079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6" name="Google Shape;366;p40"/>
          <p:cNvCxnSpPr/>
          <p:nvPr/>
        </p:nvCxnSpPr>
        <p:spPr>
          <a:xfrm flipH="1">
            <a:off x="16296725" y="6371986"/>
            <a:ext cx="2428500" cy="15246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67" name="Google Shape;3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49350" y="1798125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/>
          <p:nvPr/>
        </p:nvSpPr>
        <p:spPr>
          <a:xfrm rot="10800000">
            <a:off x="3201800" y="402650"/>
            <a:ext cx="10738200" cy="13308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4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32820" y="1729451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/>
          <p:nvPr/>
        </p:nvSpPr>
        <p:spPr>
          <a:xfrm>
            <a:off x="14251321" y="2298014"/>
            <a:ext cx="24459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416857" y="1003951"/>
            <a:ext cx="3350961" cy="34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812833" y="1390884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1"/>
          <p:cNvSpPr/>
          <p:nvPr/>
        </p:nvSpPr>
        <p:spPr>
          <a:xfrm>
            <a:off x="13987336" y="1935264"/>
            <a:ext cx="23538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1"/>
          <p:cNvSpPr txBox="1"/>
          <p:nvPr/>
        </p:nvSpPr>
        <p:spPr>
          <a:xfrm>
            <a:off x="13610904" y="1042003"/>
            <a:ext cx="2445900" cy="27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&lt;title&gt;Hello, TTTL&lt;/title&gt;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rel="shortcut icon" href="//favicons/favicon-32x32.png" type="image/png"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rel="canonical" href="https://www.perforce.com/blog/vcs/component-based-development"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79" name="Google Shape;379;p41"/>
          <p:cNvSpPr txBox="1"/>
          <p:nvPr/>
        </p:nvSpPr>
        <p:spPr>
          <a:xfrm>
            <a:off x="7571100" y="11432400"/>
            <a:ext cx="9241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Dynamic Rendering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80" name="Google Shape;380;p41"/>
          <p:cNvPicPr preferRelativeResize="0"/>
          <p:nvPr/>
        </p:nvPicPr>
        <p:blipFill rotWithShape="1">
          <a:blip r:embed="rId4">
            <a:alphaModFix/>
          </a:blip>
          <a:srcRect b="16590" l="0" r="0" t="0"/>
          <a:stretch/>
        </p:blipFill>
        <p:spPr>
          <a:xfrm>
            <a:off x="18486725" y="660275"/>
            <a:ext cx="5497999" cy="458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41"/>
          <p:cNvCxnSpPr/>
          <p:nvPr/>
        </p:nvCxnSpPr>
        <p:spPr>
          <a:xfrm rot="10800000">
            <a:off x="16267025" y="1555274"/>
            <a:ext cx="2219700" cy="14028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41"/>
          <p:cNvCxnSpPr>
            <a:stCxn id="380" idx="1"/>
          </p:cNvCxnSpPr>
          <p:nvPr/>
        </p:nvCxnSpPr>
        <p:spPr>
          <a:xfrm flipH="1">
            <a:off x="17217425" y="2953225"/>
            <a:ext cx="1269300" cy="19395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41"/>
          <p:cNvCxnSpPr>
            <a:stCxn id="380" idx="1"/>
          </p:cNvCxnSpPr>
          <p:nvPr/>
        </p:nvCxnSpPr>
        <p:spPr>
          <a:xfrm flipH="1">
            <a:off x="16575725" y="2953225"/>
            <a:ext cx="1911000" cy="1500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384" name="Google Shape;384;p41"/>
          <p:cNvCxnSpPr>
            <a:stCxn id="380" idx="1"/>
          </p:cNvCxnSpPr>
          <p:nvPr/>
        </p:nvCxnSpPr>
        <p:spPr>
          <a:xfrm flipH="1">
            <a:off x="16706525" y="2953225"/>
            <a:ext cx="1780200" cy="10689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85" name="Google Shape;385;p41"/>
          <p:cNvPicPr preferRelativeResize="0"/>
          <p:nvPr/>
        </p:nvPicPr>
        <p:blipFill rotWithShape="1">
          <a:blip r:embed="rId5">
            <a:alphaModFix/>
          </a:blip>
          <a:srcRect b="16086" l="0" r="0" t="0"/>
          <a:stretch/>
        </p:blipFill>
        <p:spPr>
          <a:xfrm>
            <a:off x="590800" y="1025562"/>
            <a:ext cx="4456324" cy="37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416853" y="6783675"/>
            <a:ext cx="4237399" cy="370983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 txBox="1"/>
          <p:nvPr/>
        </p:nvSpPr>
        <p:spPr>
          <a:xfrm>
            <a:off x="14105307" y="7618636"/>
            <a:ext cx="4446600" cy="31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    &lt;app-root&gt;&lt;/app-root&gt;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88" name="Google Shape;388;p41"/>
          <p:cNvPicPr preferRelativeResize="0"/>
          <p:nvPr/>
        </p:nvPicPr>
        <p:blipFill rotWithShape="1">
          <a:blip r:embed="rId6">
            <a:alphaModFix/>
          </a:blip>
          <a:srcRect b="0" l="0" r="14726" t="0"/>
          <a:stretch/>
        </p:blipFill>
        <p:spPr>
          <a:xfrm>
            <a:off x="18766002" y="6683650"/>
            <a:ext cx="3256334" cy="3818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Google Shape;389;p41"/>
          <p:cNvCxnSpPr/>
          <p:nvPr/>
        </p:nvCxnSpPr>
        <p:spPr>
          <a:xfrm rot="10800000">
            <a:off x="17185300" y="8589725"/>
            <a:ext cx="2175000" cy="66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390" name="Google Shape;390;p41"/>
          <p:cNvSpPr/>
          <p:nvPr/>
        </p:nvSpPr>
        <p:spPr>
          <a:xfrm>
            <a:off x="7020798" y="792375"/>
            <a:ext cx="3954600" cy="10026900"/>
          </a:xfrm>
          <a:prstGeom prst="rect">
            <a:avLst/>
          </a:prstGeom>
          <a:solidFill>
            <a:srgbClr val="A6AAA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41"/>
          <p:cNvPicPr preferRelativeResize="0"/>
          <p:nvPr/>
        </p:nvPicPr>
        <p:blipFill rotWithShape="1">
          <a:blip r:embed="rId7">
            <a:alphaModFix/>
          </a:blip>
          <a:srcRect b="13427" l="0" r="0" t="0"/>
          <a:stretch/>
        </p:blipFill>
        <p:spPr>
          <a:xfrm>
            <a:off x="7106325" y="4112150"/>
            <a:ext cx="3127099" cy="27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1"/>
          <p:cNvSpPr/>
          <p:nvPr/>
        </p:nvSpPr>
        <p:spPr>
          <a:xfrm flipH="1" rot="-9787723">
            <a:off x="4000846" y="1740005"/>
            <a:ext cx="6115308" cy="1531944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3A4F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1"/>
          <p:cNvSpPr/>
          <p:nvPr/>
        </p:nvSpPr>
        <p:spPr>
          <a:xfrm rot="-974121">
            <a:off x="4151746" y="7360051"/>
            <a:ext cx="6115165" cy="1610232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3A4F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1"/>
          <p:cNvSpPr/>
          <p:nvPr/>
        </p:nvSpPr>
        <p:spPr>
          <a:xfrm>
            <a:off x="1482688" y="6394013"/>
            <a:ext cx="2672547" cy="4585974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5" name="Google Shape;395;p4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108875" y="568650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1"/>
          <p:cNvSpPr/>
          <p:nvPr/>
        </p:nvSpPr>
        <p:spPr>
          <a:xfrm flipH="1">
            <a:off x="3972200" y="10191650"/>
            <a:ext cx="10272600" cy="13737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17300" y="487501"/>
            <a:ext cx="1911000" cy="18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69700" y="8793301"/>
            <a:ext cx="1911000" cy="18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2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23375" y="2668975"/>
            <a:ext cx="8537125" cy="8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/>
          <p:nvPr/>
        </p:nvSpPr>
        <p:spPr>
          <a:xfrm rot="10800000">
            <a:off x="6201275" y="966750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2"/>
          <p:cNvSpPr txBox="1"/>
          <p:nvPr/>
        </p:nvSpPr>
        <p:spPr>
          <a:xfrm>
            <a:off x="15350050" y="3643325"/>
            <a:ext cx="6750900" cy="6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&lt;title&gt;Hello, TTTL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&lt;h1&gt;I render content in the initial viewport server side!&lt;/h1&gt;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6" name="Google Shape;406;p42"/>
          <p:cNvSpPr txBox="1"/>
          <p:nvPr/>
        </p:nvSpPr>
        <p:spPr>
          <a:xfrm>
            <a:off x="7379250" y="11432400"/>
            <a:ext cx="9625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Isomorphic</a:t>
            </a: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 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2742425" y="3183125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8900" y="4320425"/>
            <a:ext cx="1857800" cy="195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500" y="6345762"/>
            <a:ext cx="1857800" cy="195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3"/>
          <p:cNvSpPr txBox="1"/>
          <p:nvPr/>
        </p:nvSpPr>
        <p:spPr>
          <a:xfrm>
            <a:off x="0" y="6041808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Alright, now let’s </a:t>
            </a:r>
            <a:r>
              <a:rPr b="1" lang="en-US" sz="8415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break</a:t>
            </a: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our rendering strategies.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/>
          <p:nvPr/>
        </p:nvSpPr>
        <p:spPr>
          <a:xfrm>
            <a:off x="2742425" y="3183125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44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23375" y="2668975"/>
            <a:ext cx="8537125" cy="87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4"/>
          <p:cNvSpPr/>
          <p:nvPr/>
        </p:nvSpPr>
        <p:spPr>
          <a:xfrm rot="10800000">
            <a:off x="6201275" y="966750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4"/>
          <p:cNvSpPr txBox="1"/>
          <p:nvPr/>
        </p:nvSpPr>
        <p:spPr>
          <a:xfrm>
            <a:off x="15430500" y="4176725"/>
            <a:ext cx="6822900" cy="56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3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    &lt;app-root&gt;&lt;/app-root&gt;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7745100" y="11432400"/>
            <a:ext cx="8893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Client Side 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24" name="Google Shape;42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150" y="5947287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 txBox="1"/>
          <p:nvPr/>
        </p:nvSpPr>
        <p:spPr>
          <a:xfrm>
            <a:off x="1251900" y="2332025"/>
            <a:ext cx="21880200" cy="31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Each script has a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probability to fail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30" name="Google Shape;430;p45"/>
          <p:cNvSpPr txBox="1"/>
          <p:nvPr/>
        </p:nvSpPr>
        <p:spPr>
          <a:xfrm>
            <a:off x="3429000" y="5943600"/>
            <a:ext cx="18750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&lt;rel="buyproduct.js"&gt; </a:t>
            </a:r>
            <a:r>
              <a:rPr lang="en-US" sz="4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= 99.5% success rate</a:t>
            </a:r>
            <a:endParaRPr sz="4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6"/>
          <p:cNvSpPr txBox="1"/>
          <p:nvPr/>
        </p:nvSpPr>
        <p:spPr>
          <a:xfrm>
            <a:off x="4012250" y="0"/>
            <a:ext cx="6452100" cy="1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713CD8"/>
                </a:solidFill>
                <a:latin typeface="Poppins"/>
                <a:ea typeface="Poppins"/>
                <a:cs typeface="Poppins"/>
                <a:sym typeface="Poppins"/>
              </a:rPr>
              <a:t>With JavaScript</a:t>
            </a:r>
            <a:endParaRPr sz="6000">
              <a:solidFill>
                <a:srgbClr val="713CD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6" name="Google Shape;436;p46"/>
          <p:cNvPicPr preferRelativeResize="0"/>
          <p:nvPr/>
        </p:nvPicPr>
        <p:blipFill rotWithShape="1">
          <a:blip r:embed="rId3">
            <a:alphaModFix/>
          </a:blip>
          <a:srcRect b="13296" l="7858" r="12032" t="23508"/>
          <a:stretch/>
        </p:blipFill>
        <p:spPr>
          <a:xfrm>
            <a:off x="14224810" y="1609932"/>
            <a:ext cx="5841809" cy="10181992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7" name="Google Shape;437;p46"/>
          <p:cNvPicPr preferRelativeResize="0"/>
          <p:nvPr/>
        </p:nvPicPr>
        <p:blipFill rotWithShape="1">
          <a:blip r:embed="rId4">
            <a:alphaModFix/>
          </a:blip>
          <a:srcRect b="12762" l="8203" r="10889" t="22912"/>
          <a:stretch/>
        </p:blipFill>
        <p:spPr>
          <a:xfrm>
            <a:off x="4272350" y="1609925"/>
            <a:ext cx="5715299" cy="10309924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8" name="Google Shape;438;p46"/>
          <p:cNvSpPr txBox="1"/>
          <p:nvPr/>
        </p:nvSpPr>
        <p:spPr>
          <a:xfrm>
            <a:off x="13423163" y="104225"/>
            <a:ext cx="7445100" cy="1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713CD8"/>
                </a:solidFill>
                <a:latin typeface="Poppins"/>
                <a:ea typeface="Poppins"/>
                <a:cs typeface="Poppins"/>
                <a:sym typeface="Poppins"/>
              </a:rPr>
              <a:t>Without JavaScript</a:t>
            </a:r>
            <a:endParaRPr sz="6000">
              <a:solidFill>
                <a:srgbClr val="713CD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7"/>
          <p:cNvSpPr txBox="1"/>
          <p:nvPr/>
        </p:nvSpPr>
        <p:spPr>
          <a:xfrm>
            <a:off x="0" y="1911000"/>
            <a:ext cx="9416100" cy="9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819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Consider how many elements trigger the creation of other elements.</a:t>
            </a:r>
            <a:endParaRPr sz="7819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44" name="Google Shape;444;p47"/>
          <p:cNvPicPr preferRelativeResize="0"/>
          <p:nvPr/>
        </p:nvPicPr>
        <p:blipFill rotWithShape="1">
          <a:blip r:embed="rId3">
            <a:alphaModFix/>
          </a:blip>
          <a:srcRect b="0" l="33634" r="0" t="7028"/>
          <a:stretch/>
        </p:blipFill>
        <p:spPr>
          <a:xfrm>
            <a:off x="10205350" y="1308675"/>
            <a:ext cx="13787151" cy="92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/>
        </p:nvSpPr>
        <p:spPr>
          <a:xfrm>
            <a:off x="-27975" y="2833033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9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</a:t>
            </a:r>
            <a:r>
              <a:rPr i="1" lang="en-US" sz="9600">
                <a:solidFill>
                  <a:srgbClr val="F0F10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JavaScript</a:t>
            </a:r>
            <a:endParaRPr i="1" sz="9600">
              <a:solidFill>
                <a:srgbClr val="F0F10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/>
          <p:nvPr/>
        </p:nvSpPr>
        <p:spPr>
          <a:xfrm>
            <a:off x="3347400" y="2440875"/>
            <a:ext cx="17689200" cy="6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we have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multiple scripts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with a certain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probability of failure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each generating content, we have </a:t>
            </a:r>
            <a:r>
              <a:rPr b="1" lang="en-US" sz="7819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content with a tendency to exist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/>
          <p:nvPr/>
        </p:nvSpPr>
        <p:spPr>
          <a:xfrm>
            <a:off x="311700" y="3366150"/>
            <a:ext cx="24208500" cy="6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Century Gothic"/>
              <a:buChar char="●"/>
            </a:pP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Google will </a:t>
            </a:r>
            <a:r>
              <a:rPr b="1"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limit CPU consumption</a:t>
            </a:r>
            <a:endParaRPr b="1"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60960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Century Gothic"/>
              <a:buChar char="●"/>
            </a:pP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Google will </a:t>
            </a:r>
            <a:r>
              <a:rPr b="1"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interrupt script</a:t>
            </a:r>
            <a:endParaRPr b="1"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60960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6000"/>
              <a:buFont typeface="Poppins"/>
              <a:buChar char="●"/>
            </a:pP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Excessive CPU consumption negatively impacts indexing</a:t>
            </a:r>
            <a:endParaRPr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49"/>
          <p:cNvSpPr txBox="1"/>
          <p:nvPr/>
        </p:nvSpPr>
        <p:spPr>
          <a:xfrm>
            <a:off x="311700" y="1582575"/>
            <a:ext cx="155541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Performance matters</a:t>
            </a:r>
            <a:endParaRPr b="1" sz="7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56" name="Google Shape;456;p49"/>
          <p:cNvPicPr preferRelativeResize="0"/>
          <p:nvPr/>
        </p:nvPicPr>
        <p:blipFill rotWithShape="1">
          <a:blip r:embed="rId3">
            <a:alphaModFix/>
          </a:blip>
          <a:srcRect b="1903" l="0" r="0" t="0"/>
          <a:stretch/>
        </p:blipFill>
        <p:spPr>
          <a:xfrm>
            <a:off x="8492200" y="7718825"/>
            <a:ext cx="7399625" cy="45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"/>
          <p:cNvSpPr txBox="1"/>
          <p:nvPr/>
        </p:nvSpPr>
        <p:spPr>
          <a:xfrm>
            <a:off x="0" y="6041808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oppins Medium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site speed </a:t>
            </a:r>
            <a:r>
              <a:rPr b="1" lang="en-US" sz="8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!=</a:t>
            </a: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site performance.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1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23375" y="2668975"/>
            <a:ext cx="8537125" cy="85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1"/>
          <p:cNvSpPr/>
          <p:nvPr/>
        </p:nvSpPr>
        <p:spPr>
          <a:xfrm rot="10800000">
            <a:off x="6201275" y="966750"/>
            <a:ext cx="103941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1"/>
          <p:cNvSpPr txBox="1"/>
          <p:nvPr/>
        </p:nvSpPr>
        <p:spPr>
          <a:xfrm>
            <a:off x="15350050" y="3643325"/>
            <a:ext cx="6750900" cy="6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&lt;title&gt;Hello, TTTL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&lt;h1&gt;Wait.This isn’t Miami&lt;/h1&gt;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&lt;p&gt;Wash your hands.&lt;/p&gt;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69" name="Google Shape;469;p51"/>
          <p:cNvSpPr txBox="1"/>
          <p:nvPr/>
        </p:nvSpPr>
        <p:spPr>
          <a:xfrm>
            <a:off x="7379250" y="11432400"/>
            <a:ext cx="96255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Server Side 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70" name="Google Shape;470;p51"/>
          <p:cNvSpPr/>
          <p:nvPr/>
        </p:nvSpPr>
        <p:spPr>
          <a:xfrm>
            <a:off x="2742425" y="3183125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70825" y="7510700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089087" y="-7438640"/>
            <a:ext cx="1010763" cy="2360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2"/>
          <p:cNvSpPr/>
          <p:nvPr/>
        </p:nvSpPr>
        <p:spPr>
          <a:xfrm rot="8370974">
            <a:off x="1069836" y="3537360"/>
            <a:ext cx="1128478" cy="2144088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52"/>
          <p:cNvPicPr preferRelativeResize="0"/>
          <p:nvPr/>
        </p:nvPicPr>
        <p:blipFill rotWithShape="1">
          <a:blip r:embed="rId4">
            <a:alphaModFix/>
          </a:blip>
          <a:srcRect b="0" l="32350" r="39732" t="20590"/>
          <a:stretch/>
        </p:blipFill>
        <p:spPr>
          <a:xfrm flipH="1">
            <a:off x="8741775" y="5545767"/>
            <a:ext cx="2736935" cy="487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816" y="9266427"/>
            <a:ext cx="1357121" cy="115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47" y="8542514"/>
            <a:ext cx="1357121" cy="115843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2"/>
          <p:cNvSpPr/>
          <p:nvPr/>
        </p:nvSpPr>
        <p:spPr>
          <a:xfrm>
            <a:off x="2343619" y="9165936"/>
            <a:ext cx="1020900" cy="84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2" name="Google Shape;48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6341">
            <a:off x="2441709" y="9089306"/>
            <a:ext cx="1334977" cy="118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816" y="8222112"/>
            <a:ext cx="1357121" cy="115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456338" y="9167085"/>
            <a:ext cx="1158437" cy="135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816" y="7257871"/>
            <a:ext cx="1357121" cy="115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2"/>
          <p:cNvPicPr preferRelativeResize="0"/>
          <p:nvPr/>
        </p:nvPicPr>
        <p:blipFill rotWithShape="1">
          <a:blip r:embed="rId6">
            <a:alphaModFix/>
          </a:blip>
          <a:srcRect b="14324" l="0" r="0" t="0"/>
          <a:stretch/>
        </p:blipFill>
        <p:spPr>
          <a:xfrm>
            <a:off x="5950410" y="8416284"/>
            <a:ext cx="2736933" cy="20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8836" y="9700951"/>
            <a:ext cx="1930884" cy="164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75761" y="8952702"/>
            <a:ext cx="5142408" cy="148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78593" y="7718883"/>
            <a:ext cx="990688" cy="8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7720" y="7387279"/>
            <a:ext cx="1020943" cy="8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97009">
            <a:off x="614337" y="6690108"/>
            <a:ext cx="669588" cy="5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541198">
            <a:off x="-180465" y="2244881"/>
            <a:ext cx="3037299" cy="252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3"/>
          <p:cNvSpPr/>
          <p:nvPr/>
        </p:nvSpPr>
        <p:spPr>
          <a:xfrm>
            <a:off x="9761100" y="739650"/>
            <a:ext cx="4861800" cy="10026900"/>
          </a:xfrm>
          <a:prstGeom prst="rect">
            <a:avLst/>
          </a:prstGeom>
          <a:solidFill>
            <a:srgbClr val="A6AAA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98" name="Google Shape;498;p53"/>
          <p:cNvSpPr txBox="1"/>
          <p:nvPr/>
        </p:nvSpPr>
        <p:spPr>
          <a:xfrm>
            <a:off x="7701425" y="11432400"/>
            <a:ext cx="7393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Prerender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99" name="Google Shape;49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66025" y="4109000"/>
            <a:ext cx="5497999" cy="5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3"/>
          <p:cNvSpPr/>
          <p:nvPr/>
        </p:nvSpPr>
        <p:spPr>
          <a:xfrm>
            <a:off x="1866125" y="3150500"/>
            <a:ext cx="4683949" cy="8281901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3"/>
          <p:cNvSpPr/>
          <p:nvPr/>
        </p:nvSpPr>
        <p:spPr>
          <a:xfrm rot="10800000">
            <a:off x="3077100" y="1042950"/>
            <a:ext cx="8874000" cy="22860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5221" y="3150499"/>
            <a:ext cx="6873354" cy="706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3" name="Google Shape;503;p53"/>
          <p:cNvCxnSpPr/>
          <p:nvPr/>
        </p:nvCxnSpPr>
        <p:spPr>
          <a:xfrm rot="10800000">
            <a:off x="15697025" y="4362286"/>
            <a:ext cx="3028200" cy="20097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4" name="Google Shape;504;p53"/>
          <p:cNvCxnSpPr/>
          <p:nvPr/>
        </p:nvCxnSpPr>
        <p:spPr>
          <a:xfrm flipH="1">
            <a:off x="16993625" y="6371986"/>
            <a:ext cx="1731600" cy="27720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5" name="Google Shape;505;p53"/>
          <p:cNvCxnSpPr/>
          <p:nvPr/>
        </p:nvCxnSpPr>
        <p:spPr>
          <a:xfrm flipH="1">
            <a:off x="16118525" y="6371986"/>
            <a:ext cx="2606700" cy="2079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6" name="Google Shape;506;p53"/>
          <p:cNvCxnSpPr/>
          <p:nvPr/>
        </p:nvCxnSpPr>
        <p:spPr>
          <a:xfrm flipH="1">
            <a:off x="16296725" y="6371986"/>
            <a:ext cx="2428500" cy="15246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07" name="Google Shape;50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49350" y="1798125"/>
            <a:ext cx="2614500" cy="27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4"/>
          <p:cNvPicPr preferRelativeResize="0"/>
          <p:nvPr/>
        </p:nvPicPr>
        <p:blipFill rotWithShape="1">
          <a:blip r:embed="rId3">
            <a:alphaModFix/>
          </a:blip>
          <a:srcRect b="5024" l="3363" r="4232" t="0"/>
          <a:stretch/>
        </p:blipFill>
        <p:spPr>
          <a:xfrm>
            <a:off x="5878301" y="359913"/>
            <a:ext cx="12627400" cy="129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5"/>
          <p:cNvSpPr/>
          <p:nvPr/>
        </p:nvSpPr>
        <p:spPr>
          <a:xfrm rot="10800000">
            <a:off x="3201800" y="402650"/>
            <a:ext cx="10738200" cy="13308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55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32820" y="1729451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5"/>
          <p:cNvSpPr/>
          <p:nvPr/>
        </p:nvSpPr>
        <p:spPr>
          <a:xfrm>
            <a:off x="14251321" y="2298014"/>
            <a:ext cx="24459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0" name="Google Shape;520;p55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416857" y="1003951"/>
            <a:ext cx="3350961" cy="34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5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812833" y="1390884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5"/>
          <p:cNvSpPr/>
          <p:nvPr/>
        </p:nvSpPr>
        <p:spPr>
          <a:xfrm>
            <a:off x="13987336" y="1935264"/>
            <a:ext cx="23538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5"/>
          <p:cNvSpPr txBox="1"/>
          <p:nvPr/>
        </p:nvSpPr>
        <p:spPr>
          <a:xfrm>
            <a:off x="13610904" y="1042003"/>
            <a:ext cx="2445900" cy="27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&lt;title&gt;Hello, TTTL&lt;/title&gt;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rel="shortcut icon" href="//favicons/favicon-32x32.png" type="image/png"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rel="canonical" href="https://www.perforce.com/blog/vcs/component-based-development"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4" name="Google Shape;524;p55"/>
          <p:cNvSpPr txBox="1"/>
          <p:nvPr/>
        </p:nvSpPr>
        <p:spPr>
          <a:xfrm>
            <a:off x="7571100" y="11432400"/>
            <a:ext cx="9241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Dynamic Rendering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25" name="Google Shape;525;p55"/>
          <p:cNvPicPr preferRelativeResize="0"/>
          <p:nvPr/>
        </p:nvPicPr>
        <p:blipFill rotWithShape="1">
          <a:blip r:embed="rId4">
            <a:alphaModFix/>
          </a:blip>
          <a:srcRect b="16590" l="0" r="0" t="0"/>
          <a:stretch/>
        </p:blipFill>
        <p:spPr>
          <a:xfrm>
            <a:off x="18486725" y="660275"/>
            <a:ext cx="5497999" cy="458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p55"/>
          <p:cNvCxnSpPr/>
          <p:nvPr/>
        </p:nvCxnSpPr>
        <p:spPr>
          <a:xfrm rot="10800000">
            <a:off x="16267025" y="1555274"/>
            <a:ext cx="2219700" cy="14028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" name="Google Shape;527;p55"/>
          <p:cNvCxnSpPr>
            <a:stCxn id="525" idx="1"/>
          </p:cNvCxnSpPr>
          <p:nvPr/>
        </p:nvCxnSpPr>
        <p:spPr>
          <a:xfrm flipH="1">
            <a:off x="17217425" y="2953225"/>
            <a:ext cx="1269300" cy="19395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" name="Google Shape;528;p55"/>
          <p:cNvCxnSpPr>
            <a:stCxn id="525" idx="1"/>
          </p:cNvCxnSpPr>
          <p:nvPr/>
        </p:nvCxnSpPr>
        <p:spPr>
          <a:xfrm flipH="1">
            <a:off x="16575725" y="2953225"/>
            <a:ext cx="1911000" cy="1500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529" name="Google Shape;529;p55"/>
          <p:cNvCxnSpPr>
            <a:stCxn id="525" idx="1"/>
          </p:cNvCxnSpPr>
          <p:nvPr/>
        </p:nvCxnSpPr>
        <p:spPr>
          <a:xfrm flipH="1">
            <a:off x="16706525" y="2953225"/>
            <a:ext cx="1780200" cy="10689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30" name="Google Shape;530;p55"/>
          <p:cNvPicPr preferRelativeResize="0"/>
          <p:nvPr/>
        </p:nvPicPr>
        <p:blipFill rotWithShape="1">
          <a:blip r:embed="rId5">
            <a:alphaModFix/>
          </a:blip>
          <a:srcRect b="16086" l="0" r="0" t="0"/>
          <a:stretch/>
        </p:blipFill>
        <p:spPr>
          <a:xfrm>
            <a:off x="590800" y="1025562"/>
            <a:ext cx="4456324" cy="37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5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416853" y="6783675"/>
            <a:ext cx="4237399" cy="370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5"/>
          <p:cNvSpPr txBox="1"/>
          <p:nvPr/>
        </p:nvSpPr>
        <p:spPr>
          <a:xfrm>
            <a:off x="14105307" y="7618636"/>
            <a:ext cx="4446600" cy="31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    &lt;app-root&gt;&lt;/app-root&gt;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33" name="Google Shape;533;p55"/>
          <p:cNvPicPr preferRelativeResize="0"/>
          <p:nvPr/>
        </p:nvPicPr>
        <p:blipFill rotWithShape="1">
          <a:blip r:embed="rId6">
            <a:alphaModFix/>
          </a:blip>
          <a:srcRect b="0" l="0" r="14726" t="0"/>
          <a:stretch/>
        </p:blipFill>
        <p:spPr>
          <a:xfrm>
            <a:off x="18766002" y="6683650"/>
            <a:ext cx="3256334" cy="3818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p55"/>
          <p:cNvCxnSpPr/>
          <p:nvPr/>
        </p:nvCxnSpPr>
        <p:spPr>
          <a:xfrm rot="10800000">
            <a:off x="17185300" y="8589725"/>
            <a:ext cx="2175000" cy="66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535" name="Google Shape;535;p55"/>
          <p:cNvSpPr/>
          <p:nvPr/>
        </p:nvSpPr>
        <p:spPr>
          <a:xfrm>
            <a:off x="7020798" y="792375"/>
            <a:ext cx="3954600" cy="10026900"/>
          </a:xfrm>
          <a:prstGeom prst="rect">
            <a:avLst/>
          </a:prstGeom>
          <a:solidFill>
            <a:srgbClr val="A6AAA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55"/>
          <p:cNvPicPr preferRelativeResize="0"/>
          <p:nvPr/>
        </p:nvPicPr>
        <p:blipFill rotWithShape="1">
          <a:blip r:embed="rId7">
            <a:alphaModFix/>
          </a:blip>
          <a:srcRect b="13427" l="0" r="0" t="0"/>
          <a:stretch/>
        </p:blipFill>
        <p:spPr>
          <a:xfrm>
            <a:off x="7106325" y="4112150"/>
            <a:ext cx="3127099" cy="27071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5"/>
          <p:cNvSpPr/>
          <p:nvPr/>
        </p:nvSpPr>
        <p:spPr>
          <a:xfrm flipH="1" rot="-9787723">
            <a:off x="4000846" y="1740005"/>
            <a:ext cx="6115308" cy="1531944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3A4F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5"/>
          <p:cNvSpPr/>
          <p:nvPr/>
        </p:nvSpPr>
        <p:spPr>
          <a:xfrm rot="-974121">
            <a:off x="4151746" y="7360051"/>
            <a:ext cx="6115165" cy="1610232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3A4F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5"/>
          <p:cNvSpPr/>
          <p:nvPr/>
        </p:nvSpPr>
        <p:spPr>
          <a:xfrm>
            <a:off x="1482688" y="6394013"/>
            <a:ext cx="2672547" cy="4585974"/>
          </a:xfrm>
          <a:custGeom>
            <a:rect b="b" l="l" r="r" t="t"/>
            <a:pathLst>
              <a:path extrusionOk="0" h="61841" w="30819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000000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0" name="Google Shape;540;p55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108875" y="568650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5"/>
          <p:cNvSpPr/>
          <p:nvPr/>
        </p:nvSpPr>
        <p:spPr>
          <a:xfrm flipH="1">
            <a:off x="3972200" y="10191650"/>
            <a:ext cx="10272600" cy="137370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13C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17300" y="487501"/>
            <a:ext cx="1911000" cy="18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69700" y="8793301"/>
            <a:ext cx="1911000" cy="18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6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4005595" y="4577614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6"/>
          <p:cNvSpPr/>
          <p:nvPr/>
        </p:nvSpPr>
        <p:spPr>
          <a:xfrm>
            <a:off x="14224096" y="5146177"/>
            <a:ext cx="24459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56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389632" y="3852113"/>
            <a:ext cx="3350961" cy="34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6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785608" y="4239047"/>
            <a:ext cx="3350961" cy="34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6"/>
          <p:cNvSpPr/>
          <p:nvPr/>
        </p:nvSpPr>
        <p:spPr>
          <a:xfrm>
            <a:off x="13960111" y="4783426"/>
            <a:ext cx="2353800" cy="222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6"/>
          <p:cNvSpPr txBox="1"/>
          <p:nvPr/>
        </p:nvSpPr>
        <p:spPr>
          <a:xfrm>
            <a:off x="13583679" y="3890165"/>
            <a:ext cx="2445900" cy="27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&lt;title&gt;Hello, TTTL&lt;/title&gt;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rel="shortcut icon" href="//favicons/favicon-32x32.png" type="image/png"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&lt;link rel="canonical" href="https://www.perforce.com/blog/vcs/component-based-development" /&gt;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54" name="Google Shape;554;p56"/>
          <p:cNvSpPr txBox="1"/>
          <p:nvPr/>
        </p:nvSpPr>
        <p:spPr>
          <a:xfrm>
            <a:off x="7571100" y="11432400"/>
            <a:ext cx="9241800" cy="22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Poppins Light"/>
                <a:ea typeface="Poppins Light"/>
                <a:cs typeface="Poppins Light"/>
                <a:sym typeface="Poppins Light"/>
              </a:rPr>
              <a:t>Dynamic Rendering</a:t>
            </a:r>
            <a:endParaRPr sz="72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55" name="Google Shape;555;p56"/>
          <p:cNvPicPr preferRelativeResize="0"/>
          <p:nvPr/>
        </p:nvPicPr>
        <p:blipFill rotWithShape="1">
          <a:blip r:embed="rId4">
            <a:alphaModFix/>
          </a:blip>
          <a:srcRect b="16590" l="0" r="0" t="0"/>
          <a:stretch/>
        </p:blipFill>
        <p:spPr>
          <a:xfrm>
            <a:off x="18459500" y="3508438"/>
            <a:ext cx="5497999" cy="4585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6" name="Google Shape;556;p56"/>
          <p:cNvCxnSpPr/>
          <p:nvPr/>
        </p:nvCxnSpPr>
        <p:spPr>
          <a:xfrm rot="10800000">
            <a:off x="16239800" y="4403436"/>
            <a:ext cx="2219700" cy="14028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7" name="Google Shape;557;p56"/>
          <p:cNvCxnSpPr>
            <a:stCxn id="555" idx="1"/>
          </p:cNvCxnSpPr>
          <p:nvPr/>
        </p:nvCxnSpPr>
        <p:spPr>
          <a:xfrm flipH="1">
            <a:off x="17190200" y="5801387"/>
            <a:ext cx="1269300" cy="19395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56"/>
          <p:cNvCxnSpPr>
            <a:stCxn id="555" idx="1"/>
          </p:cNvCxnSpPr>
          <p:nvPr/>
        </p:nvCxnSpPr>
        <p:spPr>
          <a:xfrm flipH="1">
            <a:off x="16548500" y="5801387"/>
            <a:ext cx="1911000" cy="1500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559" name="Google Shape;559;p56"/>
          <p:cNvCxnSpPr>
            <a:stCxn id="555" idx="1"/>
          </p:cNvCxnSpPr>
          <p:nvPr/>
        </p:nvCxnSpPr>
        <p:spPr>
          <a:xfrm flipH="1">
            <a:off x="16679300" y="5801387"/>
            <a:ext cx="1780200" cy="10689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60" name="Google Shape;560;p56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197628" y="3784237"/>
            <a:ext cx="4237399" cy="370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6"/>
          <p:cNvSpPr txBox="1"/>
          <p:nvPr/>
        </p:nvSpPr>
        <p:spPr>
          <a:xfrm>
            <a:off x="1886082" y="4619199"/>
            <a:ext cx="4446600" cy="31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&lt;!doctype 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&lt;script type="text/javascript" src="/main.js?ver=1.1.0"&gt;</a:t>
            </a:r>
            <a:b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US" sz="1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&lt;/script&gt;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&lt;/head&gt;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    &lt;app-root&gt;&lt;/app-root&gt;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&lt;/body&gt;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 Mono"/>
                <a:ea typeface="Roboto Mono"/>
                <a:cs typeface="Roboto Mono"/>
                <a:sym typeface="Roboto Mono"/>
              </a:rPr>
              <a:t>&lt;/html&gt;</a:t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62" name="Google Shape;562;p56"/>
          <p:cNvPicPr preferRelativeResize="0"/>
          <p:nvPr/>
        </p:nvPicPr>
        <p:blipFill rotWithShape="1">
          <a:blip r:embed="rId5">
            <a:alphaModFix/>
          </a:blip>
          <a:srcRect b="0" l="0" r="14726" t="0"/>
          <a:stretch/>
        </p:blipFill>
        <p:spPr>
          <a:xfrm>
            <a:off x="6546777" y="3684212"/>
            <a:ext cx="3256334" cy="3818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3" name="Google Shape;563;p56"/>
          <p:cNvCxnSpPr/>
          <p:nvPr/>
        </p:nvCxnSpPr>
        <p:spPr>
          <a:xfrm rot="10800000">
            <a:off x="4966075" y="5590288"/>
            <a:ext cx="2175000" cy="6600"/>
          </a:xfrm>
          <a:prstGeom prst="straightConnector1">
            <a:avLst/>
          </a:prstGeom>
          <a:noFill/>
          <a:ln cap="flat" cmpd="sng" w="76200">
            <a:solidFill>
              <a:srgbClr val="713CD8"/>
            </a:solidFill>
            <a:prstDash val="solid"/>
            <a:round/>
            <a:headEnd len="med" w="med" type="oval"/>
            <a:tailEnd len="med" w="med" type="triangle"/>
          </a:ln>
        </p:spPr>
      </p:cxnSp>
      <p:pic>
        <p:nvPicPr>
          <p:cNvPr id="564" name="Google Shape;564;p56"/>
          <p:cNvPicPr preferRelativeResize="0"/>
          <p:nvPr/>
        </p:nvPicPr>
        <p:blipFill rotWithShape="1">
          <a:blip r:embed="rId3">
            <a:alphaModFix amt="38000"/>
          </a:blip>
          <a:srcRect b="27502" l="25142" r="25702" t="13618"/>
          <a:stretch/>
        </p:blipFill>
        <p:spPr>
          <a:xfrm>
            <a:off x="13081650" y="3416813"/>
            <a:ext cx="3350961" cy="34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90075" y="3335663"/>
            <a:ext cx="1911000" cy="18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475" y="5793863"/>
            <a:ext cx="1911000" cy="18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6"/>
          <p:cNvSpPr txBox="1"/>
          <p:nvPr/>
        </p:nvSpPr>
        <p:spPr>
          <a:xfrm>
            <a:off x="10386050" y="3266376"/>
            <a:ext cx="22887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=</a:t>
            </a:r>
            <a:endParaRPr sz="26000">
              <a:solidFill>
                <a:srgbClr val="ED1F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7"/>
          <p:cNvSpPr txBox="1"/>
          <p:nvPr/>
        </p:nvSpPr>
        <p:spPr>
          <a:xfrm>
            <a:off x="0" y="6904025"/>
            <a:ext cx="24384000" cy="3110700"/>
          </a:xfrm>
          <a:prstGeom prst="rect">
            <a:avLst/>
          </a:prstGeom>
          <a:solidFill>
            <a:srgbClr val="595959">
              <a:alpha val="64800"/>
            </a:srgbClr>
          </a:solidFill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Are you sure? </a:t>
            </a:r>
            <a:br>
              <a:rPr lang="en-US" sz="7819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r>
              <a:rPr lang="en-US" sz="7819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 you have the resources</a:t>
            </a:r>
            <a:r>
              <a:rPr lang="en-US" sz="7819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7819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test</a:t>
            </a:r>
            <a:r>
              <a:rPr lang="en-US" sz="7819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?</a:t>
            </a:r>
            <a:endParaRPr sz="7819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/>
        </p:nvSpPr>
        <p:spPr>
          <a:xfrm>
            <a:off x="10458405" y="2061416"/>
            <a:ext cx="50844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107"/>
              </a:buClr>
              <a:buSzPts val="19100"/>
              <a:buFont typeface="Roboto Black"/>
              <a:buNone/>
            </a:pPr>
            <a:r>
              <a:rPr b="0" i="0" lang="en-US" sz="19100" u="none" cap="none" strike="noStrike">
                <a:solidFill>
                  <a:srgbClr val="F0F107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r>
              <a:rPr lang="en-US" sz="19100">
                <a:solidFill>
                  <a:srgbClr val="F0F107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r>
              <a:rPr b="0" i="0" lang="en-US" sz="19100" u="none" cap="none" strike="noStrike">
                <a:solidFill>
                  <a:srgbClr val="F0F107"/>
                </a:solidFill>
                <a:latin typeface="Roboto Black"/>
                <a:ea typeface="Roboto Black"/>
                <a:cs typeface="Roboto Black"/>
                <a:sym typeface="Roboto Black"/>
              </a:rPr>
              <a:t>%</a:t>
            </a:r>
            <a:endParaRPr/>
          </a:p>
        </p:txBody>
      </p:sp>
      <p:sp>
        <p:nvSpPr>
          <p:cNvPr id="67" name="Google Shape;67;p13"/>
          <p:cNvSpPr txBox="1"/>
          <p:nvPr/>
        </p:nvSpPr>
        <p:spPr>
          <a:xfrm>
            <a:off x="10698023" y="5139899"/>
            <a:ext cx="10691700" cy="51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Poppins"/>
              <a:buNone/>
            </a:pPr>
            <a:r>
              <a:rPr lang="en-US" sz="6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 product pages for an ecommerce site were not indexed in a case study by @TomkeRudzki</a:t>
            </a: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3826657" y="4179114"/>
            <a:ext cx="4983000" cy="4983000"/>
          </a:xfrm>
          <a:prstGeom prst="ellipse">
            <a:avLst/>
          </a:prstGeom>
          <a:noFill/>
          <a:ln cap="flat" cmpd="sng" w="101600">
            <a:solidFill>
              <a:srgbClr val="DCDEE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A6AAA9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5464880" y="3952796"/>
            <a:ext cx="1706400" cy="54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107"/>
              </a:buClr>
              <a:buSzPts val="30000"/>
              <a:buFont typeface="Poppins Black"/>
              <a:buNone/>
            </a:pPr>
            <a:r>
              <a:rPr b="0" i="0" lang="en-US" sz="30000" u="none" cap="none" strike="noStrike">
                <a:solidFill>
                  <a:srgbClr val="F0F107"/>
                </a:solidFill>
                <a:latin typeface="Poppins Black"/>
                <a:ea typeface="Poppins Black"/>
                <a:cs typeface="Poppins Black"/>
                <a:sym typeface="Poppins Black"/>
              </a:rPr>
              <a:t>!</a:t>
            </a:r>
            <a:endParaRPr/>
          </a:p>
        </p:txBody>
      </p:sp>
      <p:sp>
        <p:nvSpPr>
          <p:cNvPr id="70" name="Google Shape;70;p13"/>
          <p:cNvSpPr txBox="1"/>
          <p:nvPr/>
        </p:nvSpPr>
        <p:spPr>
          <a:xfrm rot="-5400000">
            <a:off x="20287050" y="6181650"/>
            <a:ext cx="76509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SourceL </a:t>
            </a:r>
            <a:r>
              <a:rPr lang="en-US" u="sng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TechSEO Boost 2019: Research Competition Catalyst</a:t>
            </a:r>
            <a:r>
              <a:rPr lang="en-US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8"/>
          <p:cNvSpPr txBox="1"/>
          <p:nvPr/>
        </p:nvSpPr>
        <p:spPr>
          <a:xfrm>
            <a:off x="0" y="6041808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Let’s break our content in </a:t>
            </a:r>
            <a:b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Google’s rendering process.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2" name="Google Shape;582;p59"/>
          <p:cNvCxnSpPr/>
          <p:nvPr/>
        </p:nvCxnSpPr>
        <p:spPr>
          <a:xfrm flipH="1" rot="10800000">
            <a:off x="8589938" y="6507638"/>
            <a:ext cx="1392600" cy="12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583" name="Google Shape;58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37" y="328195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9"/>
          <p:cNvSpPr/>
          <p:nvPr/>
        </p:nvSpPr>
        <p:spPr>
          <a:xfrm rot="1187352">
            <a:off x="1042701" y="316778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5" name="Google Shape;585;p59"/>
          <p:cNvSpPr/>
          <p:nvPr/>
        </p:nvSpPr>
        <p:spPr>
          <a:xfrm>
            <a:off x="6381763" y="468602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86" name="Google Shape;586;p59"/>
          <p:cNvCxnSpPr>
            <a:endCxn id="585" idx="1"/>
          </p:cNvCxnSpPr>
          <p:nvPr/>
        </p:nvCxnSpPr>
        <p:spPr>
          <a:xfrm>
            <a:off x="5671063" y="4194625"/>
            <a:ext cx="710700" cy="22989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587" name="Google Shape;587;p59"/>
          <p:cNvPicPr preferRelativeResize="0"/>
          <p:nvPr/>
        </p:nvPicPr>
        <p:blipFill rotWithShape="1">
          <a:blip r:embed="rId4">
            <a:alphaModFix amt="38000"/>
          </a:blip>
          <a:srcRect b="29637" l="25142" r="25702" t="13618"/>
          <a:stretch/>
        </p:blipFill>
        <p:spPr>
          <a:xfrm>
            <a:off x="9615800" y="4606975"/>
            <a:ext cx="2866325" cy="369405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9"/>
          <p:cNvSpPr txBox="1"/>
          <p:nvPr/>
        </p:nvSpPr>
        <p:spPr>
          <a:xfrm>
            <a:off x="9726100" y="4629475"/>
            <a:ext cx="2499600" cy="3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 Mono"/>
                <a:ea typeface="Roboto Mono"/>
                <a:cs typeface="Roboto Mono"/>
                <a:sym typeface="Roboto Mono"/>
              </a:rPr>
              <a:t>Initial HTML</a:t>
            </a:r>
            <a:endParaRPr sz="720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89" name="Google Shape;589;p59"/>
          <p:cNvPicPr preferRelativeResize="0"/>
          <p:nvPr/>
        </p:nvPicPr>
        <p:blipFill rotWithShape="1">
          <a:blip r:embed="rId5">
            <a:alphaModFix/>
          </a:blip>
          <a:srcRect b="27431" l="0" r="0" t="0"/>
          <a:stretch/>
        </p:blipFill>
        <p:spPr>
          <a:xfrm>
            <a:off x="13760950" y="3698326"/>
            <a:ext cx="9397850" cy="51403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9"/>
          <p:cNvSpPr txBox="1"/>
          <p:nvPr/>
        </p:nvSpPr>
        <p:spPr>
          <a:xfrm rot="-5400000">
            <a:off x="19846950" y="5998075"/>
            <a:ext cx="8317500" cy="7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Image Credit: </a:t>
            </a:r>
            <a:r>
              <a:rPr lang="en-US" u="sng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An SEO's Guide to Robots.txt, Wildcards, the X-Robots-Tag and Noindex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59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Contradictory signals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6" name="Google Shape;596;p60"/>
          <p:cNvCxnSpPr>
            <a:endCxn id="597" idx="1"/>
          </p:cNvCxnSpPr>
          <p:nvPr/>
        </p:nvCxnSpPr>
        <p:spPr>
          <a:xfrm flipH="1" rot="10800000">
            <a:off x="7591101" y="6305388"/>
            <a:ext cx="1392600" cy="12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598" name="Google Shape;59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0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0" name="Google Shape;600;p60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p60"/>
          <p:cNvSpPr/>
          <p:nvPr/>
        </p:nvSpPr>
        <p:spPr>
          <a:xfrm>
            <a:off x="8983701" y="4497888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01" name="Google Shape;601;p60"/>
          <p:cNvCxnSpPr/>
          <p:nvPr/>
        </p:nvCxnSpPr>
        <p:spPr>
          <a:xfrm>
            <a:off x="4672251" y="3992400"/>
            <a:ext cx="650700" cy="1392000"/>
          </a:xfrm>
          <a:prstGeom prst="straightConnector1">
            <a:avLst/>
          </a:prstGeom>
          <a:noFill/>
          <a:ln cap="flat" cmpd="sng" w="762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02" name="Google Shape;602;p60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Undiscoverable links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3" name="Google Shape;603;p60"/>
          <p:cNvSpPr txBox="1"/>
          <p:nvPr/>
        </p:nvSpPr>
        <p:spPr>
          <a:xfrm>
            <a:off x="12104925" y="3079675"/>
            <a:ext cx="11598600" cy="70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&lt;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US" sz="3000">
                <a:solidFill>
                  <a:srgbClr val="963334"/>
                </a:solidFill>
                <a:latin typeface="Roboto Mono"/>
                <a:ea typeface="Roboto Mono"/>
                <a:cs typeface="Roboto Mono"/>
                <a:sym typeface="Roboto Mono"/>
              </a:rPr>
              <a:t>href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="</a:t>
            </a:r>
            <a:r>
              <a:rPr b="1" lang="en-US" sz="3000">
                <a:solidFill>
                  <a:srgbClr val="8BAB42"/>
                </a:solidFill>
                <a:latin typeface="Roboto Mono"/>
                <a:ea typeface="Roboto Mono"/>
                <a:cs typeface="Roboto Mono"/>
                <a:sym typeface="Roboto Mono"/>
              </a:rPr>
              <a:t>/good link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&gt;Will be crawled&lt;/</a:t>
            </a:r>
            <a:r>
              <a:rPr b="1" lang="en-US" sz="3000">
                <a:solidFill>
                  <a:srgbClr val="039BE5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&lt;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span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US" sz="3000">
                <a:solidFill>
                  <a:srgbClr val="963334"/>
                </a:solidFill>
                <a:latin typeface="Roboto Mono"/>
                <a:ea typeface="Roboto Mono"/>
                <a:cs typeface="Roboto Mono"/>
                <a:sym typeface="Roboto Mono"/>
              </a:rPr>
              <a:t>onclick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changePage('</a:t>
            </a:r>
            <a:r>
              <a:rPr b="1" lang="en-US" sz="3000">
                <a:solidFill>
                  <a:srgbClr val="8BAB42"/>
                </a:solidFill>
                <a:latin typeface="Roboto Mono"/>
                <a:ea typeface="Roboto Mono"/>
                <a:cs typeface="Roboto Mono"/>
                <a:sym typeface="Roboto Mono"/>
              </a:rPr>
              <a:t>bad-link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')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&gt;Not crawled&lt;/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span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&lt;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US" sz="3000">
                <a:solidFill>
                  <a:srgbClr val="963334"/>
                </a:solidFill>
                <a:latin typeface="Roboto Mono"/>
                <a:ea typeface="Roboto Mono"/>
                <a:cs typeface="Roboto Mono"/>
                <a:sym typeface="Roboto Mono"/>
              </a:rPr>
              <a:t>onclick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changePage('</a:t>
            </a:r>
            <a:r>
              <a:rPr b="1" lang="en-US" sz="3000">
                <a:solidFill>
                  <a:srgbClr val="8BAB42"/>
                </a:solidFill>
                <a:latin typeface="Roboto Mono"/>
                <a:ea typeface="Roboto Mono"/>
                <a:cs typeface="Roboto Mono"/>
                <a:sym typeface="Roboto Mono"/>
              </a:rPr>
              <a:t>bad-link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')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&gt;Not crawled&lt;/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b="1" sz="300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&lt;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US" sz="3000">
                <a:solidFill>
                  <a:srgbClr val="963334"/>
                </a:solidFill>
                <a:latin typeface="Roboto Mono"/>
                <a:ea typeface="Roboto Mono"/>
                <a:cs typeface="Roboto Mono"/>
                <a:sym typeface="Roboto Mono"/>
              </a:rPr>
              <a:t>href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solidFill>
                  <a:srgbClr val="8BAB42"/>
                </a:solidFill>
                <a:latin typeface="Roboto Mono"/>
                <a:ea typeface="Roboto Mono"/>
                <a:cs typeface="Roboto Mono"/>
                <a:sym typeface="Roboto Mono"/>
              </a:rPr>
              <a:t>/good-link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en-US" sz="3000">
                <a:solidFill>
                  <a:srgbClr val="963334"/>
                </a:solidFill>
                <a:latin typeface="Roboto Mono"/>
                <a:ea typeface="Roboto Mono"/>
                <a:cs typeface="Roboto Mono"/>
                <a:sym typeface="Roboto Mono"/>
              </a:rPr>
              <a:t>onclick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changePage</a:t>
            </a:r>
            <a:b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('</a:t>
            </a:r>
            <a:r>
              <a:rPr b="1" lang="en-US" sz="3000">
                <a:solidFill>
                  <a:srgbClr val="8BAB42"/>
                </a:solidFill>
                <a:latin typeface="Roboto Mono"/>
                <a:ea typeface="Roboto Mono"/>
                <a:cs typeface="Roboto Mono"/>
                <a:sym typeface="Roboto Mono"/>
              </a:rPr>
              <a:t>good-link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')</a:t>
            </a:r>
            <a:r>
              <a:rPr b="1" lang="en-US" sz="300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"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&gt;Will be crawled&lt;/</a:t>
            </a:r>
            <a:r>
              <a:rPr b="1" lang="en-US" sz="3000">
                <a:solidFill>
                  <a:srgbClr val="3A81BA"/>
                </a:solidFill>
                <a:latin typeface="Roboto Mono"/>
                <a:ea typeface="Roboto Mono"/>
                <a:cs typeface="Roboto Mono"/>
                <a:sym typeface="Roboto Mono"/>
              </a:rPr>
              <a:t>a</a:t>
            </a:r>
            <a:r>
              <a:rPr b="1" lang="en-US" sz="3000">
                <a:latin typeface="Roboto Mono"/>
                <a:ea typeface="Roboto Mono"/>
                <a:cs typeface="Roboto Mono"/>
                <a:sym typeface="Roboto Mono"/>
              </a:rPr>
              <a:t>&gt;</a:t>
            </a:r>
            <a:endParaRPr b="1" sz="30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1"/>
          <p:cNvSpPr/>
          <p:nvPr/>
        </p:nvSpPr>
        <p:spPr>
          <a:xfrm>
            <a:off x="5382925" y="4483775"/>
            <a:ext cx="24381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9" name="Google Shape;609;p61"/>
          <p:cNvSpPr/>
          <p:nvPr/>
        </p:nvSpPr>
        <p:spPr>
          <a:xfrm>
            <a:off x="8420252" y="4483763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10" name="Google Shape;610;p61"/>
          <p:cNvSpPr/>
          <p:nvPr/>
        </p:nvSpPr>
        <p:spPr>
          <a:xfrm>
            <a:off x="11519080" y="4500600"/>
            <a:ext cx="2499600" cy="36150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1" name="Google Shape;61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" y="3079700"/>
            <a:ext cx="4780500" cy="70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1"/>
          <p:cNvSpPr/>
          <p:nvPr/>
        </p:nvSpPr>
        <p:spPr>
          <a:xfrm rot="1187352">
            <a:off x="43864" y="2965538"/>
            <a:ext cx="4612174" cy="155902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13" name="Google Shape;613;p61"/>
          <p:cNvCxnSpPr>
            <a:stCxn id="612" idx="3"/>
            <a:endCxn id="608" idx="1"/>
          </p:cNvCxnSpPr>
          <p:nvPr/>
        </p:nvCxnSpPr>
        <p:spPr>
          <a:xfrm>
            <a:off x="4519851" y="4525800"/>
            <a:ext cx="863100" cy="17655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14" name="Google Shape;614;p61"/>
          <p:cNvSpPr txBox="1"/>
          <p:nvPr/>
        </p:nvSpPr>
        <p:spPr>
          <a:xfrm>
            <a:off x="9189975" y="2927125"/>
            <a:ext cx="24111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3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15" name="Google Shape;615;p61"/>
          <p:cNvCxnSpPr>
            <a:stCxn id="608" idx="0"/>
            <a:endCxn id="610" idx="0"/>
          </p:cNvCxnSpPr>
          <p:nvPr/>
        </p:nvCxnSpPr>
        <p:spPr>
          <a:xfrm flipH="1" rot="-5400000">
            <a:off x="9676975" y="1408775"/>
            <a:ext cx="16800" cy="6166800"/>
          </a:xfrm>
          <a:prstGeom prst="bentConnector3">
            <a:avLst>
              <a:gd fmla="val -598437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16" name="Google Shape;616;p61"/>
          <p:cNvCxnSpPr>
            <a:stCxn id="609" idx="3"/>
            <a:endCxn id="610" idx="1"/>
          </p:cNvCxnSpPr>
          <p:nvPr/>
        </p:nvCxnSpPr>
        <p:spPr>
          <a:xfrm>
            <a:off x="10919852" y="6291263"/>
            <a:ext cx="599100" cy="16800"/>
          </a:xfrm>
          <a:prstGeom prst="bentConnector3">
            <a:avLst>
              <a:gd fmla="val 50011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617" name="Google Shape;617;p61"/>
          <p:cNvPicPr preferRelativeResize="0"/>
          <p:nvPr/>
        </p:nvPicPr>
        <p:blipFill rotWithShape="1">
          <a:blip r:embed="rId4">
            <a:alphaModFix/>
          </a:blip>
          <a:srcRect b="0" l="0" r="43403" t="0"/>
          <a:stretch/>
        </p:blipFill>
        <p:spPr>
          <a:xfrm>
            <a:off x="14617900" y="4124525"/>
            <a:ext cx="9398999" cy="4975299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1"/>
          <p:cNvSpPr txBox="1"/>
          <p:nvPr/>
        </p:nvSpPr>
        <p:spPr>
          <a:xfrm>
            <a:off x="1374300" y="187625"/>
            <a:ext cx="216354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Indexable API Endpoints killing your crawl stats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2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Blocked Resources and CORS errors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4" name="Google Shape;62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3150" y="2236325"/>
            <a:ext cx="5123375" cy="92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15350" y="2280625"/>
            <a:ext cx="5123375" cy="917938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2"/>
          <p:cNvSpPr/>
          <p:nvPr/>
        </p:nvSpPr>
        <p:spPr>
          <a:xfrm>
            <a:off x="44849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7" name="Google Shape;627;p62"/>
          <p:cNvSpPr/>
          <p:nvPr/>
        </p:nvSpPr>
        <p:spPr>
          <a:xfrm>
            <a:off x="68511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8" name="Google Shape;628;p62"/>
          <p:cNvSpPr/>
          <p:nvPr/>
        </p:nvSpPr>
        <p:spPr>
          <a:xfrm>
            <a:off x="92651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9" name="Google Shape;62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089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2"/>
          <p:cNvSpPr/>
          <p:nvPr/>
        </p:nvSpPr>
        <p:spPr>
          <a:xfrm rot="1235419">
            <a:off x="129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31" name="Google Shape;631;p62"/>
          <p:cNvCxnSpPr>
            <a:stCxn id="630" idx="3"/>
            <a:endCxn id="626" idx="1"/>
          </p:cNvCxnSpPr>
          <p:nvPr/>
        </p:nvCxnSpPr>
        <p:spPr>
          <a:xfrm>
            <a:off x="37637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32" name="Google Shape;632;p62"/>
          <p:cNvSpPr txBox="1"/>
          <p:nvPr/>
        </p:nvSpPr>
        <p:spPr>
          <a:xfrm>
            <a:off x="68170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33" name="Google Shape;633;p62"/>
          <p:cNvCxnSpPr>
            <a:stCxn id="626" idx="0"/>
            <a:endCxn id="628" idx="0"/>
          </p:cNvCxnSpPr>
          <p:nvPr/>
        </p:nvCxnSpPr>
        <p:spPr>
          <a:xfrm flipH="1" rot="-5400000">
            <a:off x="7829224" y="2809986"/>
            <a:ext cx="14700" cy="4803900"/>
          </a:xfrm>
          <a:prstGeom prst="bentConnector3">
            <a:avLst>
              <a:gd fmla="val -4118101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34" name="Google Shape;634;p62"/>
          <p:cNvCxnSpPr>
            <a:stCxn id="627" idx="3"/>
            <a:endCxn id="628" idx="1"/>
          </p:cNvCxnSpPr>
          <p:nvPr/>
        </p:nvCxnSpPr>
        <p:spPr>
          <a:xfrm>
            <a:off x="87981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3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&lt;iframes&gt;</a:t>
            </a: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 or single points of failure in the </a:t>
            </a:r>
            <a:r>
              <a:rPr lang="en-US" sz="72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&lt;head&gt;</a:t>
            </a:r>
            <a:endParaRPr sz="7200">
              <a:solidFill>
                <a:srgbClr val="20353C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0" name="Google Shape;640;p63"/>
          <p:cNvSpPr/>
          <p:nvPr/>
        </p:nvSpPr>
        <p:spPr>
          <a:xfrm>
            <a:off x="44849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1" name="Google Shape;641;p63"/>
          <p:cNvSpPr/>
          <p:nvPr/>
        </p:nvSpPr>
        <p:spPr>
          <a:xfrm>
            <a:off x="68511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2" name="Google Shape;642;p63"/>
          <p:cNvSpPr/>
          <p:nvPr/>
        </p:nvSpPr>
        <p:spPr>
          <a:xfrm>
            <a:off x="92651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43" name="Google Shape;64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89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3"/>
          <p:cNvSpPr/>
          <p:nvPr/>
        </p:nvSpPr>
        <p:spPr>
          <a:xfrm rot="1235419">
            <a:off x="129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45" name="Google Shape;645;p63"/>
          <p:cNvCxnSpPr>
            <a:stCxn id="644" idx="3"/>
            <a:endCxn id="640" idx="1"/>
          </p:cNvCxnSpPr>
          <p:nvPr/>
        </p:nvCxnSpPr>
        <p:spPr>
          <a:xfrm>
            <a:off x="37637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46" name="Google Shape;646;p63"/>
          <p:cNvSpPr txBox="1"/>
          <p:nvPr/>
        </p:nvSpPr>
        <p:spPr>
          <a:xfrm>
            <a:off x="68170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47" name="Google Shape;647;p63"/>
          <p:cNvCxnSpPr>
            <a:stCxn id="640" idx="0"/>
            <a:endCxn id="642" idx="0"/>
          </p:cNvCxnSpPr>
          <p:nvPr/>
        </p:nvCxnSpPr>
        <p:spPr>
          <a:xfrm flipH="1" rot="-5400000">
            <a:off x="7829224" y="2809986"/>
            <a:ext cx="14700" cy="4803900"/>
          </a:xfrm>
          <a:prstGeom prst="bentConnector3">
            <a:avLst>
              <a:gd fmla="val -1619898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48" name="Google Shape;648;p63"/>
          <p:cNvCxnSpPr>
            <a:stCxn id="641" idx="3"/>
            <a:endCxn id="642" idx="1"/>
          </p:cNvCxnSpPr>
          <p:nvPr/>
        </p:nvCxnSpPr>
        <p:spPr>
          <a:xfrm>
            <a:off x="87981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649" name="Google Shape;649;p63"/>
          <p:cNvPicPr preferRelativeResize="0"/>
          <p:nvPr/>
        </p:nvPicPr>
        <p:blipFill rotWithShape="1">
          <a:blip r:embed="rId4">
            <a:alphaModFix/>
          </a:blip>
          <a:srcRect b="0" l="0" r="0" t="23751"/>
          <a:stretch/>
        </p:blipFill>
        <p:spPr>
          <a:xfrm>
            <a:off x="11469085" y="3663225"/>
            <a:ext cx="12921599" cy="54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4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Requiring permissions or interactions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5" name="Google Shape;655;p64"/>
          <p:cNvPicPr preferRelativeResize="0"/>
          <p:nvPr/>
        </p:nvPicPr>
        <p:blipFill rotWithShape="1">
          <a:blip r:embed="rId3">
            <a:alphaModFix/>
          </a:blip>
          <a:srcRect b="16142" l="0" r="0" t="0"/>
          <a:stretch/>
        </p:blipFill>
        <p:spPr>
          <a:xfrm>
            <a:off x="14663675" y="2083925"/>
            <a:ext cx="8223550" cy="9392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4"/>
          <p:cNvSpPr/>
          <p:nvPr/>
        </p:nvSpPr>
        <p:spPr>
          <a:xfrm>
            <a:off x="53231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7" name="Google Shape;657;p64"/>
          <p:cNvSpPr/>
          <p:nvPr/>
        </p:nvSpPr>
        <p:spPr>
          <a:xfrm>
            <a:off x="76893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8" name="Google Shape;658;p64"/>
          <p:cNvSpPr/>
          <p:nvPr/>
        </p:nvSpPr>
        <p:spPr>
          <a:xfrm>
            <a:off x="101033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59" name="Google Shape;65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11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64"/>
          <p:cNvSpPr/>
          <p:nvPr/>
        </p:nvSpPr>
        <p:spPr>
          <a:xfrm rot="1235419">
            <a:off x="8511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61" name="Google Shape;661;p64"/>
          <p:cNvCxnSpPr>
            <a:stCxn id="660" idx="3"/>
            <a:endCxn id="656" idx="1"/>
          </p:cNvCxnSpPr>
          <p:nvPr/>
        </p:nvCxnSpPr>
        <p:spPr>
          <a:xfrm>
            <a:off x="46019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62" name="Google Shape;662;p64"/>
          <p:cNvSpPr txBox="1"/>
          <p:nvPr/>
        </p:nvSpPr>
        <p:spPr>
          <a:xfrm>
            <a:off x="76552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63" name="Google Shape;663;p64"/>
          <p:cNvCxnSpPr>
            <a:stCxn id="656" idx="0"/>
            <a:endCxn id="658" idx="0"/>
          </p:cNvCxnSpPr>
          <p:nvPr/>
        </p:nvCxnSpPr>
        <p:spPr>
          <a:xfrm flipH="1" rot="-5400000">
            <a:off x="8667424" y="2809986"/>
            <a:ext cx="14700" cy="4803900"/>
          </a:xfrm>
          <a:prstGeom prst="bentConnector3">
            <a:avLst>
              <a:gd fmla="val -1619898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64" name="Google Shape;664;p64"/>
          <p:cNvCxnSpPr>
            <a:stCxn id="657" idx="3"/>
            <a:endCxn id="658" idx="1"/>
          </p:cNvCxnSpPr>
          <p:nvPr/>
        </p:nvCxnSpPr>
        <p:spPr>
          <a:xfrm>
            <a:off x="96363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5"/>
          <p:cNvSpPr txBox="1"/>
          <p:nvPr/>
        </p:nvSpPr>
        <p:spPr>
          <a:xfrm>
            <a:off x="1955550" y="187625"/>
            <a:ext cx="204729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ETag</a:t>
            </a: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72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Last-Modified</a:t>
            </a: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US" sz="72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Cache-control</a:t>
            </a:r>
            <a:endParaRPr sz="7200">
              <a:solidFill>
                <a:srgbClr val="20353C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70" name="Google Shape;670;p65"/>
          <p:cNvSpPr/>
          <p:nvPr/>
        </p:nvSpPr>
        <p:spPr>
          <a:xfrm>
            <a:off x="53231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1" name="Google Shape;671;p65"/>
          <p:cNvSpPr/>
          <p:nvPr/>
        </p:nvSpPr>
        <p:spPr>
          <a:xfrm>
            <a:off x="76893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2" name="Google Shape;672;p65"/>
          <p:cNvSpPr/>
          <p:nvPr/>
        </p:nvSpPr>
        <p:spPr>
          <a:xfrm>
            <a:off x="101033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3" name="Google Shape;6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11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5"/>
          <p:cNvSpPr/>
          <p:nvPr/>
        </p:nvSpPr>
        <p:spPr>
          <a:xfrm rot="1235419">
            <a:off x="8511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75" name="Google Shape;675;p65"/>
          <p:cNvCxnSpPr>
            <a:stCxn id="674" idx="3"/>
            <a:endCxn id="670" idx="1"/>
          </p:cNvCxnSpPr>
          <p:nvPr/>
        </p:nvCxnSpPr>
        <p:spPr>
          <a:xfrm>
            <a:off x="46019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76" name="Google Shape;676;p65"/>
          <p:cNvSpPr txBox="1"/>
          <p:nvPr/>
        </p:nvSpPr>
        <p:spPr>
          <a:xfrm>
            <a:off x="76552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77" name="Google Shape;677;p65"/>
          <p:cNvCxnSpPr>
            <a:stCxn id="670" idx="0"/>
            <a:endCxn id="672" idx="0"/>
          </p:cNvCxnSpPr>
          <p:nvPr/>
        </p:nvCxnSpPr>
        <p:spPr>
          <a:xfrm flipH="1" rot="-5400000">
            <a:off x="8667424" y="2809986"/>
            <a:ext cx="14700" cy="4803900"/>
          </a:xfrm>
          <a:prstGeom prst="bentConnector3">
            <a:avLst>
              <a:gd fmla="val -337762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78" name="Google Shape;678;p65"/>
          <p:cNvCxnSpPr>
            <a:stCxn id="671" idx="3"/>
            <a:endCxn id="672" idx="1"/>
          </p:cNvCxnSpPr>
          <p:nvPr/>
        </p:nvCxnSpPr>
        <p:spPr>
          <a:xfrm>
            <a:off x="96363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679" name="Google Shape;679;p65"/>
          <p:cNvPicPr preferRelativeResize="0"/>
          <p:nvPr/>
        </p:nvPicPr>
        <p:blipFill rotWithShape="1">
          <a:blip r:embed="rId4">
            <a:alphaModFix/>
          </a:blip>
          <a:srcRect b="0" l="0" r="22462" t="0"/>
          <a:stretch/>
        </p:blipFill>
        <p:spPr>
          <a:xfrm>
            <a:off x="12517410" y="3784936"/>
            <a:ext cx="11297175" cy="72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5"/>
          <p:cNvSpPr txBox="1"/>
          <p:nvPr/>
        </p:nvSpPr>
        <p:spPr>
          <a:xfrm>
            <a:off x="15509271" y="2244125"/>
            <a:ext cx="7568400" cy="1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60-70% cache rate</a:t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81" name="Google Shape;681;p65"/>
          <p:cNvCxnSpPr>
            <a:stCxn id="672" idx="2"/>
            <a:endCxn id="673" idx="2"/>
          </p:cNvCxnSpPr>
          <p:nvPr/>
        </p:nvCxnSpPr>
        <p:spPr>
          <a:xfrm rot="5400000">
            <a:off x="6065499" y="5133319"/>
            <a:ext cx="1770600" cy="8252100"/>
          </a:xfrm>
          <a:prstGeom prst="bentConnector3">
            <a:avLst>
              <a:gd fmla="val 135704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682" name="Google Shape;68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929244"/>
            <a:ext cx="5340153" cy="263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6"/>
          <p:cNvSpPr txBox="1"/>
          <p:nvPr/>
        </p:nvSpPr>
        <p:spPr>
          <a:xfrm>
            <a:off x="-76200" y="187625"/>
            <a:ext cx="250035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Relying on </a:t>
            </a:r>
            <a:r>
              <a:rPr lang="en-US" sz="7000">
                <a:solidFill>
                  <a:srgbClr val="20353C"/>
                </a:solidFill>
                <a:latin typeface="Roboto Mono"/>
                <a:ea typeface="Roboto Mono"/>
                <a:cs typeface="Roboto Mono"/>
                <a:sym typeface="Roboto Mono"/>
              </a:rPr>
              <a:t>cache-control</a:t>
            </a:r>
            <a:r>
              <a:rPr lang="en-US" sz="70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 can result in bad renderings</a:t>
            </a:r>
            <a:endParaRPr sz="70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8" name="Google Shape;688;p66"/>
          <p:cNvSpPr/>
          <p:nvPr/>
        </p:nvSpPr>
        <p:spPr>
          <a:xfrm>
            <a:off x="53231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9" name="Google Shape;689;p66"/>
          <p:cNvSpPr/>
          <p:nvPr/>
        </p:nvSpPr>
        <p:spPr>
          <a:xfrm>
            <a:off x="76893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0" name="Google Shape;690;p66"/>
          <p:cNvSpPr/>
          <p:nvPr/>
        </p:nvSpPr>
        <p:spPr>
          <a:xfrm>
            <a:off x="101033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1" name="Google Shape;69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11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6"/>
          <p:cNvSpPr/>
          <p:nvPr/>
        </p:nvSpPr>
        <p:spPr>
          <a:xfrm rot="1235419">
            <a:off x="8511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693" name="Google Shape;693;p66"/>
          <p:cNvCxnSpPr>
            <a:stCxn id="692" idx="3"/>
            <a:endCxn id="688" idx="1"/>
          </p:cNvCxnSpPr>
          <p:nvPr/>
        </p:nvCxnSpPr>
        <p:spPr>
          <a:xfrm>
            <a:off x="46019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694" name="Google Shape;694;p66"/>
          <p:cNvSpPr txBox="1"/>
          <p:nvPr/>
        </p:nvSpPr>
        <p:spPr>
          <a:xfrm>
            <a:off x="76552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95" name="Google Shape;695;p66"/>
          <p:cNvCxnSpPr>
            <a:stCxn id="688" idx="0"/>
            <a:endCxn id="690" idx="0"/>
          </p:cNvCxnSpPr>
          <p:nvPr/>
        </p:nvCxnSpPr>
        <p:spPr>
          <a:xfrm flipH="1" rot="-5400000">
            <a:off x="8667424" y="2809986"/>
            <a:ext cx="14700" cy="4803900"/>
          </a:xfrm>
          <a:prstGeom prst="bentConnector3">
            <a:avLst>
              <a:gd fmla="val -3377625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96" name="Google Shape;696;p66"/>
          <p:cNvCxnSpPr>
            <a:stCxn id="689" idx="3"/>
            <a:endCxn id="690" idx="1"/>
          </p:cNvCxnSpPr>
          <p:nvPr/>
        </p:nvCxnSpPr>
        <p:spPr>
          <a:xfrm>
            <a:off x="96363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697" name="Google Shape;697;p66"/>
          <p:cNvCxnSpPr>
            <a:stCxn id="690" idx="2"/>
            <a:endCxn id="691" idx="2"/>
          </p:cNvCxnSpPr>
          <p:nvPr/>
        </p:nvCxnSpPr>
        <p:spPr>
          <a:xfrm rot="5400000">
            <a:off x="6065499" y="5133319"/>
            <a:ext cx="1770600" cy="8252100"/>
          </a:xfrm>
          <a:prstGeom prst="bentConnector3">
            <a:avLst>
              <a:gd fmla="val 135704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698" name="Google Shape;69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7625" y="4377706"/>
            <a:ext cx="10055750" cy="49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67"/>
          <p:cNvPicPr preferRelativeResize="0"/>
          <p:nvPr/>
        </p:nvPicPr>
        <p:blipFill rotWithShape="1">
          <a:blip r:embed="rId3">
            <a:alphaModFix/>
          </a:blip>
          <a:srcRect b="0" l="0" r="7475" t="0"/>
          <a:stretch/>
        </p:blipFill>
        <p:spPr>
          <a:xfrm>
            <a:off x="14449200" y="2978863"/>
            <a:ext cx="9651800" cy="760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7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More </a:t>
            </a: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synchronous</a:t>
            </a: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 scripts than budget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5" name="Google Shape;705;p67"/>
          <p:cNvSpPr/>
          <p:nvPr/>
        </p:nvSpPr>
        <p:spPr>
          <a:xfrm>
            <a:off x="53231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6" name="Google Shape;706;p67"/>
          <p:cNvSpPr/>
          <p:nvPr/>
        </p:nvSpPr>
        <p:spPr>
          <a:xfrm>
            <a:off x="76893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7" name="Google Shape;707;p67"/>
          <p:cNvSpPr/>
          <p:nvPr/>
        </p:nvSpPr>
        <p:spPr>
          <a:xfrm>
            <a:off x="101033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8" name="Google Shape;70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11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7"/>
          <p:cNvSpPr/>
          <p:nvPr/>
        </p:nvSpPr>
        <p:spPr>
          <a:xfrm rot="1235419">
            <a:off x="8511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10" name="Google Shape;710;p67"/>
          <p:cNvCxnSpPr>
            <a:stCxn id="709" idx="3"/>
            <a:endCxn id="705" idx="1"/>
          </p:cNvCxnSpPr>
          <p:nvPr/>
        </p:nvCxnSpPr>
        <p:spPr>
          <a:xfrm>
            <a:off x="46019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11" name="Google Shape;711;p67"/>
          <p:cNvSpPr txBox="1"/>
          <p:nvPr/>
        </p:nvSpPr>
        <p:spPr>
          <a:xfrm>
            <a:off x="76552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712" name="Google Shape;712;p67"/>
          <p:cNvCxnSpPr>
            <a:stCxn id="705" idx="0"/>
            <a:endCxn id="707" idx="0"/>
          </p:cNvCxnSpPr>
          <p:nvPr/>
        </p:nvCxnSpPr>
        <p:spPr>
          <a:xfrm flipH="1" rot="-5400000">
            <a:off x="8667424" y="2809986"/>
            <a:ext cx="14700" cy="4803900"/>
          </a:xfrm>
          <a:prstGeom prst="bentConnector3">
            <a:avLst>
              <a:gd fmla="val -1619898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13" name="Google Shape;713;p67"/>
          <p:cNvCxnSpPr>
            <a:stCxn id="706" idx="3"/>
            <a:endCxn id="707" idx="1"/>
          </p:cNvCxnSpPr>
          <p:nvPr/>
        </p:nvCxnSpPr>
        <p:spPr>
          <a:xfrm>
            <a:off x="96363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14" name="Google Shape;714;p67"/>
          <p:cNvSpPr/>
          <p:nvPr/>
        </p:nvSpPr>
        <p:spPr>
          <a:xfrm>
            <a:off x="12509846" y="521191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Rendered DOM</a:t>
            </a:r>
            <a:endParaRPr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15" name="Google Shape;715;p67"/>
          <p:cNvCxnSpPr>
            <a:endCxn id="714" idx="1"/>
          </p:cNvCxnSpPr>
          <p:nvPr/>
        </p:nvCxnSpPr>
        <p:spPr>
          <a:xfrm>
            <a:off x="12042746" y="6774619"/>
            <a:ext cx="467100" cy="147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8"/>
          <p:cNvSpPr txBox="1"/>
          <p:nvPr/>
        </p:nvSpPr>
        <p:spPr>
          <a:xfrm>
            <a:off x="3291900" y="187625"/>
            <a:ext cx="178002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20353C"/>
                </a:solidFill>
                <a:latin typeface="Poppins"/>
                <a:ea typeface="Poppins"/>
                <a:cs typeface="Poppins"/>
                <a:sym typeface="Poppins"/>
              </a:rPr>
              <a:t>document.write( )</a:t>
            </a:r>
            <a:endParaRPr sz="7200">
              <a:solidFill>
                <a:srgbClr val="20353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68"/>
          <p:cNvSpPr/>
          <p:nvPr/>
        </p:nvSpPr>
        <p:spPr>
          <a:xfrm>
            <a:off x="5323174" y="5204586"/>
            <a:ext cx="18993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2" name="Google Shape;722;p68"/>
          <p:cNvSpPr/>
          <p:nvPr/>
        </p:nvSpPr>
        <p:spPr>
          <a:xfrm>
            <a:off x="7689307" y="5204575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Crawled DOM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68"/>
          <p:cNvSpPr/>
          <p:nvPr/>
        </p:nvSpPr>
        <p:spPr>
          <a:xfrm>
            <a:off x="10103349" y="521926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24" name="Google Shape;72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11" y="3979307"/>
            <a:ext cx="3995256" cy="6165343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68"/>
          <p:cNvSpPr/>
          <p:nvPr/>
        </p:nvSpPr>
        <p:spPr>
          <a:xfrm rot="1235419">
            <a:off x="851168" y="3882883"/>
            <a:ext cx="3874507" cy="1353934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Crawl Queue</a:t>
            </a:r>
            <a:endParaRPr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26" name="Google Shape;726;p68"/>
          <p:cNvCxnSpPr>
            <a:stCxn id="725" idx="3"/>
            <a:endCxn id="721" idx="1"/>
          </p:cNvCxnSpPr>
          <p:nvPr/>
        </p:nvCxnSpPr>
        <p:spPr>
          <a:xfrm>
            <a:off x="4601922" y="5241150"/>
            <a:ext cx="721200" cy="1540800"/>
          </a:xfrm>
          <a:prstGeom prst="straightConnector1">
            <a:avLst/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27" name="Google Shape;727;p68"/>
          <p:cNvSpPr txBox="1"/>
          <p:nvPr/>
        </p:nvSpPr>
        <p:spPr>
          <a:xfrm>
            <a:off x="7655243" y="4046710"/>
            <a:ext cx="20151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 Light"/>
                <a:ea typeface="Poppins Light"/>
                <a:cs typeface="Poppins Light"/>
                <a:sym typeface="Poppins Light"/>
              </a:rPr>
              <a:t>Resources</a:t>
            </a:r>
            <a:endParaRPr sz="24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728" name="Google Shape;728;p68"/>
          <p:cNvCxnSpPr>
            <a:stCxn id="721" idx="0"/>
            <a:endCxn id="723" idx="0"/>
          </p:cNvCxnSpPr>
          <p:nvPr/>
        </p:nvCxnSpPr>
        <p:spPr>
          <a:xfrm flipH="1" rot="-5400000">
            <a:off x="8667424" y="2809986"/>
            <a:ext cx="14700" cy="4803900"/>
          </a:xfrm>
          <a:prstGeom prst="bentConnector3">
            <a:avLst>
              <a:gd fmla="val -1619898" name="adj1"/>
            </a:avLst>
          </a:prstGeom>
          <a:noFill/>
          <a:ln cap="flat" cmpd="sng" w="114300">
            <a:solidFill>
              <a:srgbClr val="713CD8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29" name="Google Shape;729;p68"/>
          <p:cNvCxnSpPr>
            <a:stCxn id="722" idx="3"/>
            <a:endCxn id="723" idx="1"/>
          </p:cNvCxnSpPr>
          <p:nvPr/>
        </p:nvCxnSpPr>
        <p:spPr>
          <a:xfrm>
            <a:off x="9636307" y="6781975"/>
            <a:ext cx="467100" cy="147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30" name="Google Shape;730;p68"/>
          <p:cNvSpPr/>
          <p:nvPr/>
        </p:nvSpPr>
        <p:spPr>
          <a:xfrm>
            <a:off x="12509846" y="5211919"/>
            <a:ext cx="1947000" cy="3154800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Rendered DOM</a:t>
            </a:r>
            <a:endParaRPr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731" name="Google Shape;731;p68"/>
          <p:cNvCxnSpPr>
            <a:endCxn id="730" idx="1"/>
          </p:cNvCxnSpPr>
          <p:nvPr/>
        </p:nvCxnSpPr>
        <p:spPr>
          <a:xfrm>
            <a:off x="12042746" y="6774619"/>
            <a:ext cx="467100" cy="147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ED1F6A"/>
            </a:solidFill>
            <a:prstDash val="dash"/>
            <a:round/>
            <a:headEnd len="med" w="med" type="none"/>
            <a:tailEnd len="med" w="med" type="stealth"/>
          </a:ln>
        </p:spPr>
      </p:cxnSp>
      <p:sp>
        <p:nvSpPr>
          <p:cNvPr id="732" name="Google Shape;732;p68"/>
          <p:cNvSpPr txBox="1"/>
          <p:nvPr/>
        </p:nvSpPr>
        <p:spPr>
          <a:xfrm>
            <a:off x="15509275" y="2244125"/>
            <a:ext cx="8467500" cy="7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latin typeface="Poppins Light"/>
                <a:ea typeface="Poppins Light"/>
                <a:cs typeface="Poppins Light"/>
                <a:sym typeface="Poppins Light"/>
              </a:rPr>
              <a:t>HTML, dynamic code (such as script elements containing document.write() calls) can add extra tokens, so the parsing process actually modifies the input.</a:t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9"/>
          <p:cNvSpPr txBox="1"/>
          <p:nvPr/>
        </p:nvSpPr>
        <p:spPr>
          <a:xfrm>
            <a:off x="0" y="6041808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15"/>
              <a:buFont typeface="Poppins Medium"/>
              <a:buNone/>
            </a:pP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make it </a:t>
            </a:r>
            <a:r>
              <a:rPr b="1" lang="en-US" sz="8415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better</a:t>
            </a:r>
            <a:r>
              <a:rPr lang="en-US" sz="84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0"/>
          <p:cNvSpPr txBox="1"/>
          <p:nvPr/>
        </p:nvSpPr>
        <p:spPr>
          <a:xfrm>
            <a:off x="1786100" y="3366150"/>
            <a:ext cx="19305000" cy="6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13716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595959"/>
              </a:buClr>
              <a:buSzPts val="6000"/>
              <a:buFont typeface="Century Gothic"/>
              <a:buChar char="●"/>
            </a:pPr>
            <a:r>
              <a:rPr b="1" lang="en-US" sz="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Visibility</a:t>
            </a:r>
            <a:b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Can I see and reproduce what is	happening?</a:t>
            </a:r>
            <a:endParaRPr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3" name="Google Shape;743;p70"/>
          <p:cNvSpPr txBox="1"/>
          <p:nvPr/>
        </p:nvSpPr>
        <p:spPr>
          <a:xfrm>
            <a:off x="311700" y="1582575"/>
            <a:ext cx="228999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SEO for JavaScript frameworks requires</a:t>
            </a:r>
            <a:endParaRPr b="1" sz="7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1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Is Google seeing all the expected content?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49" name="Google Shape;7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0" y="2213200"/>
            <a:ext cx="15049500" cy="101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563" y="2677775"/>
            <a:ext cx="22092873" cy="89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72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Spot the differences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3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Use meaningful status codes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61" name="Google Shape;76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850" y="2486388"/>
            <a:ext cx="4582875" cy="87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3"/>
          <p:cNvPicPr preferRelativeResize="0"/>
          <p:nvPr/>
        </p:nvPicPr>
        <p:blipFill rotWithShape="1">
          <a:blip r:embed="rId4">
            <a:alphaModFix/>
          </a:blip>
          <a:srcRect b="0" l="2296" r="0" t="0"/>
          <a:stretch/>
        </p:blipFill>
        <p:spPr>
          <a:xfrm>
            <a:off x="9824350" y="2486400"/>
            <a:ext cx="12042075" cy="8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4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You’ll need them later.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68" name="Google Shape;768;p74"/>
          <p:cNvPicPr preferRelativeResize="0"/>
          <p:nvPr/>
        </p:nvPicPr>
        <p:blipFill rotWithShape="1">
          <a:blip r:embed="rId3">
            <a:alphaModFix/>
          </a:blip>
          <a:srcRect b="17293" l="0" r="0" t="0"/>
          <a:stretch/>
        </p:blipFill>
        <p:spPr>
          <a:xfrm>
            <a:off x="1655825" y="3272400"/>
            <a:ext cx="21072349" cy="717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5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Update URLs with history.pushState()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74" name="Google Shape;77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75" y="4783437"/>
            <a:ext cx="24087450" cy="31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6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Track analytics with virtual pageviews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80" name="Google Shape;780;p76"/>
          <p:cNvPicPr preferRelativeResize="0"/>
          <p:nvPr/>
        </p:nvPicPr>
        <p:blipFill rotWithShape="1">
          <a:blip r:embed="rId3">
            <a:alphaModFix/>
          </a:blip>
          <a:srcRect b="0" l="0" r="3006" t="0"/>
          <a:stretch/>
        </p:blipFill>
        <p:spPr>
          <a:xfrm>
            <a:off x="1288950" y="4406000"/>
            <a:ext cx="21806099" cy="34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7"/>
          <p:cNvSpPr txBox="1"/>
          <p:nvPr/>
        </p:nvSpPr>
        <p:spPr>
          <a:xfrm>
            <a:off x="1786100" y="3366150"/>
            <a:ext cx="19305000" cy="6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0"/>
              <a:buFont typeface="Century Gothic"/>
              <a:buChar char="●"/>
            </a:pP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Visibility</a:t>
            </a:r>
            <a:b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Can I see and reproduce what is	happening?</a:t>
            </a:r>
            <a:endParaRPr b="1" i="1" sz="6000">
              <a:solidFill>
                <a:srgbClr val="A6AAA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60960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6000"/>
              <a:buFont typeface="Century Gothic"/>
              <a:buChar char="●"/>
            </a:pPr>
            <a:r>
              <a:rPr b="1" lang="en-US" sz="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Diagnostics</a:t>
            </a:r>
            <a:b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Can I measure what is happening?</a:t>
            </a:r>
            <a:endParaRPr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6" name="Google Shape;786;p77"/>
          <p:cNvSpPr txBox="1"/>
          <p:nvPr/>
        </p:nvSpPr>
        <p:spPr>
          <a:xfrm>
            <a:off x="311700" y="1582575"/>
            <a:ext cx="228999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SEO for JavaScript frameworks requires</a:t>
            </a:r>
            <a:endParaRPr b="1" sz="7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2198850" y="3741325"/>
            <a:ext cx="19986300" cy="30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0E55"/>
              </a:buClr>
              <a:buSzPts val="7819"/>
              <a:buFont typeface="Poppins"/>
              <a:buNone/>
            </a:pP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Google uses </a:t>
            </a:r>
            <a:r>
              <a:rPr b="1" lang="en-US" sz="7819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Chromium</a:t>
            </a:r>
            <a:r>
              <a:rPr lang="en-US" sz="7819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to as its web rendering service.</a:t>
            </a:r>
            <a:endParaRPr sz="7819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8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Is performance consistent?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92" name="Google Shape;792;p78"/>
          <p:cNvPicPr preferRelativeResize="0"/>
          <p:nvPr/>
        </p:nvPicPr>
        <p:blipFill rotWithShape="1">
          <a:blip r:embed="rId3">
            <a:alphaModFix/>
          </a:blip>
          <a:srcRect b="47451" l="0" r="0" t="0"/>
          <a:stretch/>
        </p:blipFill>
        <p:spPr>
          <a:xfrm>
            <a:off x="187800" y="4217950"/>
            <a:ext cx="14774050" cy="595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47484" y="4217939"/>
            <a:ext cx="9374514" cy="528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9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Is all the script shipped useful?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99" name="Google Shape;79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688" y="2925416"/>
            <a:ext cx="16748625" cy="81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80"/>
          <p:cNvSpPr txBox="1"/>
          <p:nvPr/>
        </p:nvSpPr>
        <p:spPr>
          <a:xfrm>
            <a:off x="0" y="6041808"/>
            <a:ext cx="243840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oppins Medium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rankings? Sure. Why not </a:t>
            </a:r>
            <a:r>
              <a:rPr lang="en-US" sz="7200">
                <a:solidFill>
                  <a:schemeClr val="dk1"/>
                </a:solidFill>
              </a:rPr>
              <a:t>🤷‍♀️</a:t>
            </a:r>
            <a:endParaRPr sz="7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oppins Medium"/>
              <a:buNone/>
            </a:pPr>
            <a:r>
              <a:t/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81"/>
          <p:cNvSpPr txBox="1"/>
          <p:nvPr/>
        </p:nvSpPr>
        <p:spPr>
          <a:xfrm>
            <a:off x="1786100" y="3366150"/>
            <a:ext cx="19305000" cy="6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096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0"/>
              <a:buFont typeface="Century Gothic"/>
              <a:buChar char="●"/>
            </a:pP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Visibility</a:t>
            </a:r>
            <a:b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Can I see and reproduce what is	happening?</a:t>
            </a:r>
            <a:endParaRPr b="1" i="1" sz="6000">
              <a:solidFill>
                <a:srgbClr val="A6AAA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60960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6AAA9"/>
              </a:buClr>
              <a:buSzPts val="6000"/>
              <a:buFont typeface="Century Gothic"/>
              <a:buChar char="●"/>
            </a:pP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Diagnostics</a:t>
            </a:r>
            <a:b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A6AAA9"/>
                </a:solidFill>
                <a:latin typeface="Poppins"/>
                <a:ea typeface="Poppins"/>
                <a:cs typeface="Poppins"/>
                <a:sym typeface="Poppins"/>
              </a:rPr>
              <a:t>Can I measure what is happening?</a:t>
            </a:r>
            <a:endParaRPr b="1" sz="6000">
              <a:solidFill>
                <a:srgbClr val="A6AAA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60960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6000"/>
              <a:buFont typeface="Poppins"/>
              <a:buChar char="●"/>
            </a:pPr>
            <a:r>
              <a:rPr b="1" lang="en-US" sz="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Iteration</a:t>
            </a:r>
            <a:b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i="1" lang="en-US" sz="6000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Can take meaningful steps to improve it?</a:t>
            </a:r>
            <a:endParaRPr sz="60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0" name="Google Shape;810;p81"/>
          <p:cNvSpPr txBox="1"/>
          <p:nvPr/>
        </p:nvSpPr>
        <p:spPr>
          <a:xfrm>
            <a:off x="311700" y="1582575"/>
            <a:ext cx="228999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SEO for JavaScript frameworks requires</a:t>
            </a:r>
            <a:endParaRPr b="1" sz="7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2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Have a fallback plan in your code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16" name="Google Shape;81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50" y="2274425"/>
            <a:ext cx="15397502" cy="111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82"/>
          <p:cNvSpPr txBox="1"/>
          <p:nvPr/>
        </p:nvSpPr>
        <p:spPr>
          <a:xfrm rot="-5400000">
            <a:off x="18404850" y="6443850"/>
            <a:ext cx="110976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oppins Light"/>
                <a:ea typeface="Poppins Light"/>
                <a:cs typeface="Poppins Light"/>
                <a:sym typeface="Poppins Light"/>
              </a:rPr>
              <a:t>Source: </a:t>
            </a:r>
            <a:r>
              <a:rPr lang="en-US" sz="18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Better Together virtual conference - technical SEO learnings during the COVID-19 Crisis</a:t>
            </a:r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3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Judiciously review 3rd party JS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23" name="Google Shape;823;p83"/>
          <p:cNvSpPr txBox="1"/>
          <p:nvPr/>
        </p:nvSpPr>
        <p:spPr>
          <a:xfrm>
            <a:off x="12835280" y="1553201"/>
            <a:ext cx="11548800" cy="86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https://connect.facebook.net/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https://www.google-analytics.com/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https://www.googletagmanager.com/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https://code.jquery.com/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cdn.jsdelivr.net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https://stackpath.bootstrapcdn.com/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https://7204573.collect.igodigital.com/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Meta Tag: Title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Function: https://static.hotjar.com/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https://static.hotjar.com/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Function: https://www.googletagmanager.com/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Function: https://www.google-analytics.com/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Function: https://connect.facebook.net/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/settings.js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Function: appInsights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Stylesheet: 2.80a51d23.chunk.css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Stylesheet: main.f61b0538.chunk.css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 startAt="21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https://az416426.vo.msecnd.net/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4" name="Google Shape;824;p83"/>
          <p:cNvSpPr txBox="1"/>
          <p:nvPr/>
        </p:nvSpPr>
        <p:spPr>
          <a:xfrm>
            <a:off x="311700" y="1553201"/>
            <a:ext cx="11080800" cy="86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Meta Tag: Charset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Meta Tag: Viewport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Meta Tag: Http-Equiv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Meta Tag: Theme-Color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Verification: Google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Manifest: /Manifest.Json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Favicon: /Favicon.Ico</a:t>
            </a:r>
            <a:endParaRPr sz="30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Stylesheet: https://fonts.googleapis.com/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Stylesheet: https://stackpath.bootstrapcdn.com/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Stylesheet: https://cdnjs.cloudflare.com/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Stylesheet: https://use.fontawesome.com/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https://d10lpsik1i8c69.cloudfront.net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https://sjs.bizographics.com/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https://sjs.bizographics.com/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//bat.bing.com/bat.js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//www.googleadservices.com/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https://www.google-analytics.com/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https://www.google-analytics.com/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connect.facebook.net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3000"/>
              <a:buFont typeface="Poppins"/>
              <a:buAutoNum type="arabicPeriod"/>
            </a:pPr>
            <a:r>
              <a:rPr lang="en-US" sz="3000">
                <a:solidFill>
                  <a:srgbClr val="3A4F56"/>
                </a:solidFill>
                <a:highlight>
                  <a:srgbClr val="EEFF41"/>
                </a:highlight>
                <a:latin typeface="Poppins"/>
                <a:ea typeface="Poppins"/>
                <a:cs typeface="Poppins"/>
                <a:sym typeface="Poppins"/>
              </a:rPr>
              <a:t>Javascript: connect.facebook.net</a:t>
            </a:r>
            <a:endParaRPr sz="3000">
              <a:solidFill>
                <a:srgbClr val="3A4F56"/>
              </a:solidFill>
              <a:highlight>
                <a:srgbClr val="EEFF4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4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Leveraging Chrome’s native lazy-loading functionalities</a:t>
            </a:r>
            <a:endParaRPr b="1" sz="60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30" name="Google Shape;830;p84"/>
          <p:cNvSpPr txBox="1"/>
          <p:nvPr/>
        </p:nvSpPr>
        <p:spPr>
          <a:xfrm>
            <a:off x="1937000" y="3154500"/>
            <a:ext cx="19800900" cy="74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&lt;rel="supplementarycontent.js" async&gt;</a:t>
            </a:r>
            <a:endParaRPr sz="480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&lt;rel="footer.js" defer&gt;</a:t>
            </a:r>
            <a:endParaRPr sz="480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480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&lt;img src=”the-traveler.jpg” loading=”lazy”&gt;</a:t>
            </a:r>
            <a:endParaRPr sz="480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5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Load what matters to your users when it matters to them.</a:t>
            </a:r>
            <a:endParaRPr b="1" sz="60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36" name="Google Shape;83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013" y="2611513"/>
            <a:ext cx="19949975" cy="84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6"/>
          <p:cNvSpPr txBox="1"/>
          <p:nvPr/>
        </p:nvSpPr>
        <p:spPr>
          <a:xfrm>
            <a:off x="762000" y="378125"/>
            <a:ext cx="228600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Make Allies</a:t>
            </a:r>
            <a:endParaRPr b="1" sz="7200">
              <a:solidFill>
                <a:srgbClr val="3A0E5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42" name="Google Shape;842;p86"/>
          <p:cNvSpPr txBox="1"/>
          <p:nvPr/>
        </p:nvSpPr>
        <p:spPr>
          <a:xfrm>
            <a:off x="1646650" y="2274425"/>
            <a:ext cx="21858900" cy="88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Go to development stand up meetings</a:t>
            </a:r>
            <a:endParaRPr sz="48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Learn how to write thorough and useful tickets</a:t>
            </a:r>
            <a:endParaRPr sz="48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QA SEO tickets!!</a:t>
            </a:r>
            <a:endParaRPr sz="48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Get hands on with code in </a:t>
            </a:r>
            <a:r>
              <a:rPr lang="en-US" sz="4800" u="sng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Google’s Codelab</a:t>
            </a:r>
            <a:endParaRPr sz="4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Learn to speak dev </a:t>
            </a:r>
            <a:r>
              <a:rPr lang="en-US" sz="4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-US" sz="4800" u="sng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start with the developer’s guide to search</a:t>
            </a:r>
            <a:r>
              <a:rPr lang="en-US" sz="4800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sz="4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Join the </a:t>
            </a:r>
            <a:r>
              <a:rPr lang="en-US" sz="4800" u="sng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JavaScript Working Group</a:t>
            </a:r>
            <a:endParaRPr sz="4800">
              <a:solidFill>
                <a:srgbClr val="3A0E5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A4F56"/>
              </a:buClr>
              <a:buSzPts val="4800"/>
              <a:buFont typeface="Poppins"/>
              <a:buChar char="●"/>
            </a:pPr>
            <a:r>
              <a:rPr lang="en-US" sz="4800">
                <a:solidFill>
                  <a:srgbClr val="3A4F56"/>
                </a:solidFill>
                <a:latin typeface="Poppins"/>
                <a:ea typeface="Poppins"/>
                <a:cs typeface="Poppins"/>
                <a:sym typeface="Poppins"/>
              </a:rPr>
              <a:t>Watch Google’s </a:t>
            </a:r>
            <a:r>
              <a:rPr lang="en-US" sz="4800" u="sng">
                <a:solidFill>
                  <a:srgbClr val="3A0E55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JavaScript SEO web series</a:t>
            </a:r>
            <a:endParaRPr sz="4800">
              <a:solidFill>
                <a:srgbClr val="3A4F5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7"/>
          <p:cNvSpPr txBox="1"/>
          <p:nvPr/>
        </p:nvSpPr>
        <p:spPr>
          <a:xfrm>
            <a:off x="0" y="1585229"/>
            <a:ext cx="24384000" cy="60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|￣￣￣￣￣￣￣￣￣￣￣</a:t>
            </a:r>
            <a:r>
              <a:rPr lang="en-US" sz="8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￣</a:t>
            </a: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</a:t>
            </a:r>
            <a:r>
              <a:rPr lang="en-US" sz="72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LEARN FROM EACH OTHER</a:t>
            </a:r>
            <a:endParaRPr sz="72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&amp; </a:t>
            </a:r>
            <a:r>
              <a:rPr lang="en-US" sz="7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 KIND TO EACH OTHER</a:t>
            </a: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|＿＿＿＿＿＿＿＿＿＿＿</a:t>
            </a:r>
            <a:r>
              <a:rPr lang="en-US" sz="8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＿</a:t>
            </a: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| 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943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(\__/)  ||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943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(•ㅅ•)   ||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943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/  　  づ</a:t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oppins Medium"/>
              <a:buNone/>
            </a:pPr>
            <a:r>
              <a:t/>
            </a:r>
            <a:endParaRPr sz="800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63" y="3034535"/>
            <a:ext cx="7235490" cy="678782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7719050" y="4409376"/>
            <a:ext cx="22887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0">
                <a:solidFill>
                  <a:srgbClr val="ED1F6A"/>
                </a:solidFill>
                <a:latin typeface="Poppins"/>
                <a:ea typeface="Poppins"/>
                <a:cs typeface="Poppins"/>
                <a:sym typeface="Poppins"/>
              </a:rPr>
              <a:t>=</a:t>
            </a:r>
            <a:endParaRPr sz="26000">
              <a:solidFill>
                <a:srgbClr val="ED1F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3446" y="1980824"/>
            <a:ext cx="4694565" cy="444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4055" y="5076798"/>
            <a:ext cx="4753476" cy="450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67545" y="7288826"/>
            <a:ext cx="4813644" cy="450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18256" y="494144"/>
            <a:ext cx="4577384" cy="43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56227" y="382175"/>
            <a:ext cx="4813686" cy="456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135650" y="7288805"/>
            <a:ext cx="3459987" cy="346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895642" y="5254654"/>
            <a:ext cx="2038294" cy="191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991048" y="10226068"/>
            <a:ext cx="2166317" cy="203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14041" y="10876832"/>
            <a:ext cx="2166320" cy="203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844663" y="567526"/>
            <a:ext cx="19594500" cy="1614900"/>
          </a:xfrm>
          <a:prstGeom prst="flowChartAlternateProcess">
            <a:avLst/>
          </a:prstGeom>
          <a:solidFill>
            <a:srgbClr val="3A0E55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Web Rendering Service (WRS)</a:t>
            </a:r>
            <a:endParaRPr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844663" y="5170759"/>
            <a:ext cx="17169600" cy="1614900"/>
          </a:xfrm>
          <a:prstGeom prst="flowChartAlternateProcess">
            <a:avLst/>
          </a:prstGeom>
          <a:solidFill>
            <a:srgbClr val="713CD8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Blink</a:t>
            </a: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Browser Engine</a:t>
            </a:r>
            <a:endParaRPr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844625" y="9896742"/>
            <a:ext cx="4387800" cy="1614900"/>
          </a:xfrm>
          <a:prstGeom prst="flowChartAlternateProcess">
            <a:avLst/>
          </a:prstGeom>
          <a:solidFill>
            <a:srgbClr val="0097A7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Ignition</a:t>
            </a:r>
            <a:endParaRPr sz="4800">
              <a:solidFill>
                <a:srgbClr val="F2F2F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5540398" y="9896742"/>
            <a:ext cx="4387800" cy="1614900"/>
          </a:xfrm>
          <a:prstGeom prst="flowChartAlternateProcess">
            <a:avLst/>
          </a:prstGeom>
          <a:solidFill>
            <a:srgbClr val="0097A7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TurboFan</a:t>
            </a:r>
            <a:endParaRPr sz="4800">
              <a:solidFill>
                <a:srgbClr val="F2F2F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10236171" y="9896742"/>
            <a:ext cx="4387800" cy="1614900"/>
          </a:xfrm>
          <a:prstGeom prst="flowChartAlternateProcess">
            <a:avLst/>
          </a:prstGeom>
          <a:solidFill>
            <a:srgbClr val="0097A7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Liftoff</a:t>
            </a:r>
            <a:endParaRPr sz="4800">
              <a:solidFill>
                <a:srgbClr val="F2F2F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15198304" y="9896742"/>
            <a:ext cx="6480600" cy="1614900"/>
          </a:xfrm>
          <a:prstGeom prst="flowChartAlternateProcess">
            <a:avLst/>
          </a:prstGeom>
          <a:solidFill>
            <a:srgbClr val="0097A7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rPr>
              <a:t>Display backend</a:t>
            </a:r>
            <a:endParaRPr sz="4800">
              <a:solidFill>
                <a:srgbClr val="F2F2F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" name="Google Shape;105;p17"/>
          <p:cNvSpPr/>
          <p:nvPr/>
        </p:nvSpPr>
        <p:spPr>
          <a:xfrm rot="5400000">
            <a:off x="18369500" y="3859650"/>
            <a:ext cx="8643600" cy="2024700"/>
          </a:xfrm>
          <a:prstGeom prst="flowChartAlternateProcess">
            <a:avLst/>
          </a:prstGeom>
          <a:solidFill>
            <a:srgbClr val="713CD8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Google Magic</a:t>
            </a:r>
            <a:endParaRPr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6" name="Google Shape;106;p17"/>
          <p:cNvCxnSpPr>
            <a:stCxn id="100" idx="2"/>
            <a:endCxn id="107" idx="0"/>
          </p:cNvCxnSpPr>
          <p:nvPr/>
        </p:nvCxnSpPr>
        <p:spPr>
          <a:xfrm>
            <a:off x="9429463" y="6785659"/>
            <a:ext cx="0" cy="7482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7"/>
          <p:cNvCxnSpPr/>
          <p:nvPr/>
        </p:nvCxnSpPr>
        <p:spPr>
          <a:xfrm>
            <a:off x="9429455" y="4338330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7"/>
          <p:cNvCxnSpPr/>
          <p:nvPr/>
        </p:nvCxnSpPr>
        <p:spPr>
          <a:xfrm>
            <a:off x="3038572" y="9052978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7734346" y="9052978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7"/>
          <p:cNvCxnSpPr/>
          <p:nvPr/>
        </p:nvCxnSpPr>
        <p:spPr>
          <a:xfrm>
            <a:off x="12430119" y="9052978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17"/>
          <p:cNvCxnSpPr/>
          <p:nvPr/>
        </p:nvCxnSpPr>
        <p:spPr>
          <a:xfrm flipH="1">
            <a:off x="19315127" y="2162422"/>
            <a:ext cx="6300" cy="77805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17"/>
          <p:cNvCxnSpPr>
            <a:stCxn id="99" idx="3"/>
          </p:cNvCxnSpPr>
          <p:nvPr/>
        </p:nvCxnSpPr>
        <p:spPr>
          <a:xfrm>
            <a:off x="20439163" y="1374976"/>
            <a:ext cx="1211400" cy="105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14" name="Google Shape;114;p17"/>
          <p:cNvCxnSpPr>
            <a:stCxn id="100" idx="3"/>
          </p:cNvCxnSpPr>
          <p:nvPr/>
        </p:nvCxnSpPr>
        <p:spPr>
          <a:xfrm>
            <a:off x="18014263" y="5978209"/>
            <a:ext cx="3636600" cy="57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15" name="Google Shape;115;p17"/>
          <p:cNvCxnSpPr/>
          <p:nvPr/>
        </p:nvCxnSpPr>
        <p:spPr>
          <a:xfrm>
            <a:off x="16893111" y="9052978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" name="Google Shape;116;p17"/>
          <p:cNvSpPr/>
          <p:nvPr/>
        </p:nvSpPr>
        <p:spPr>
          <a:xfrm>
            <a:off x="844663" y="2869139"/>
            <a:ext cx="17169600" cy="1614900"/>
          </a:xfrm>
          <a:prstGeom prst="flowChartAlternateProcess">
            <a:avLst/>
          </a:prstGeom>
          <a:solidFill>
            <a:srgbClr val="713CD8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Chromium</a:t>
            </a: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Headless Browser</a:t>
            </a:r>
            <a:endParaRPr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9429455" y="2108497"/>
            <a:ext cx="0" cy="8325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17"/>
          <p:cNvCxnSpPr/>
          <p:nvPr/>
        </p:nvCxnSpPr>
        <p:spPr>
          <a:xfrm flipH="1" rot="10800000">
            <a:off x="21678919" y="10694189"/>
            <a:ext cx="1097100" cy="72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" name="Google Shape;119;p17"/>
          <p:cNvCxnSpPr>
            <a:endCxn id="105" idx="3"/>
          </p:cNvCxnSpPr>
          <p:nvPr/>
        </p:nvCxnSpPr>
        <p:spPr>
          <a:xfrm rot="10800000">
            <a:off x="22691300" y="9193800"/>
            <a:ext cx="9000" cy="15231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" name="Google Shape;107;p17"/>
          <p:cNvSpPr/>
          <p:nvPr/>
        </p:nvSpPr>
        <p:spPr>
          <a:xfrm>
            <a:off x="844663" y="7533751"/>
            <a:ext cx="17169600" cy="1614900"/>
          </a:xfrm>
          <a:prstGeom prst="flowChartAlternateProcess">
            <a:avLst/>
          </a:prstGeom>
          <a:solidFill>
            <a:srgbClr val="713CD8"/>
          </a:solidFill>
          <a:ln cap="flat" cmpd="sng" w="9525">
            <a:solidFill>
              <a:srgbClr val="2035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V8</a:t>
            </a:r>
            <a:r>
              <a:rPr lang="en-US" sz="4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Rendering Engine</a:t>
            </a:r>
            <a:endParaRPr sz="4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